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05" r:id="rId2"/>
    <p:sldId id="269" r:id="rId3"/>
    <p:sldId id="275" r:id="rId4"/>
    <p:sldId id="268" r:id="rId5"/>
    <p:sldId id="270" r:id="rId6"/>
    <p:sldId id="271" r:id="rId7"/>
    <p:sldId id="272" r:id="rId8"/>
    <p:sldId id="302" r:id="rId9"/>
    <p:sldId id="303" r:id="rId10"/>
    <p:sldId id="30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3F0C"/>
    <a:srgbClr val="FFFF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481" autoAdjust="0"/>
    <p:restoredTop sz="94660"/>
  </p:normalViewPr>
  <p:slideViewPr>
    <p:cSldViewPr snapToGrid="0">
      <p:cViewPr varScale="1">
        <p:scale>
          <a:sx n="108" d="100"/>
          <a:sy n="108" d="100"/>
        </p:scale>
        <p:origin x="1344"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BB430C-8BF4-43BE-BBCE-B8CBEA8E8652}" type="datetimeFigureOut">
              <a:rPr kumimoji="1" lang="ja-JP" altLang="en-US" smtClean="0"/>
              <a:t>2024/6/28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9CE032-5C02-4D96-BCBB-EA72C4AF5DF7}" type="slidenum">
              <a:rPr kumimoji="1" lang="ja-JP" altLang="en-US" smtClean="0"/>
              <a:t>‹#›</a:t>
            </a:fld>
            <a:endParaRPr kumimoji="1" lang="ja-JP" altLang="en-US"/>
          </a:p>
        </p:txBody>
      </p:sp>
    </p:spTree>
    <p:extLst>
      <p:ext uri="{BB962C8B-B14F-4D97-AF65-F5344CB8AC3E}">
        <p14:creationId xmlns:p14="http://schemas.microsoft.com/office/powerpoint/2010/main" val="29781690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135434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338255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564029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209339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560687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4188232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3542383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1977382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2829321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363742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4F2E5D-8E3F-49A4-8880-75FE7591B752}" type="datetimeFigureOut">
              <a:rPr kumimoji="1" lang="ja-JP" altLang="en-US" smtClean="0"/>
              <a:t>2024/6/28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2283745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F2E5D-8E3F-49A4-8880-75FE7591B752}" type="datetimeFigureOut">
              <a:rPr kumimoji="1" lang="ja-JP" altLang="en-US" smtClean="0"/>
              <a:t>2024/6/28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7962C9-CD3B-4C96-A827-A6B656FDEDE8}" type="slidenum">
              <a:rPr kumimoji="1" lang="ja-JP" altLang="en-US" smtClean="0"/>
              <a:t>‹#›</a:t>
            </a:fld>
            <a:endParaRPr kumimoji="1" lang="ja-JP" altLang="en-US"/>
          </a:p>
        </p:txBody>
      </p:sp>
    </p:spTree>
    <p:extLst>
      <p:ext uri="{BB962C8B-B14F-4D97-AF65-F5344CB8AC3E}">
        <p14:creationId xmlns:p14="http://schemas.microsoft.com/office/powerpoint/2010/main" val="199988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19A80F2-A8CC-5663-0D40-93D30B56156A}"/>
              </a:ext>
            </a:extLst>
          </p:cNvPr>
          <p:cNvSpPr txBox="1"/>
          <p:nvPr/>
        </p:nvSpPr>
        <p:spPr>
          <a:xfrm>
            <a:off x="1182674" y="2079470"/>
            <a:ext cx="7145572" cy="584775"/>
          </a:xfrm>
          <a:prstGeom prst="rect">
            <a:avLst/>
          </a:prstGeom>
          <a:noFill/>
        </p:spPr>
        <p:txBody>
          <a:bodyPr wrap="square" rtlCol="0">
            <a:spAutoFit/>
          </a:bodyPr>
          <a:lstStyle/>
          <a:p>
            <a:r>
              <a:rPr kumimoji="1" lang="ja-JP" altLang="en-US" sz="3200" b="1" dirty="0"/>
              <a:t>問題解決レポート記入における心得</a:t>
            </a:r>
          </a:p>
        </p:txBody>
      </p:sp>
      <p:sp>
        <p:nvSpPr>
          <p:cNvPr id="5" name="テキスト ボックス 4">
            <a:extLst>
              <a:ext uri="{FF2B5EF4-FFF2-40B4-BE49-F238E27FC236}">
                <a16:creationId xmlns:a16="http://schemas.microsoft.com/office/drawing/2014/main" id="{3AE12B1D-2A40-5316-4959-CEDA10C476FE}"/>
              </a:ext>
            </a:extLst>
          </p:cNvPr>
          <p:cNvSpPr txBox="1"/>
          <p:nvPr/>
        </p:nvSpPr>
        <p:spPr>
          <a:xfrm>
            <a:off x="1182674" y="3498960"/>
            <a:ext cx="7071360" cy="830997"/>
          </a:xfrm>
          <a:prstGeom prst="rect">
            <a:avLst/>
          </a:prstGeom>
          <a:noFill/>
        </p:spPr>
        <p:txBody>
          <a:bodyPr wrap="square" rtlCol="0">
            <a:spAutoFit/>
          </a:bodyPr>
          <a:lstStyle/>
          <a:p>
            <a:r>
              <a:rPr kumimoji="1" lang="ja-JP" altLang="en-US" sz="2400" dirty="0"/>
              <a:t>あなたは、どう考え、どう行動したか。</a:t>
            </a:r>
            <a:endParaRPr kumimoji="1" lang="en-US" altLang="ja-JP" sz="2400" dirty="0"/>
          </a:p>
          <a:p>
            <a:r>
              <a:rPr kumimoji="1" lang="ja-JP" altLang="en-US" sz="2400" dirty="0"/>
              <a:t>わかりやすく表現し、伝えることができますか。</a:t>
            </a:r>
          </a:p>
        </p:txBody>
      </p:sp>
    </p:spTree>
    <p:extLst>
      <p:ext uri="{BB962C8B-B14F-4D97-AF65-F5344CB8AC3E}">
        <p14:creationId xmlns:p14="http://schemas.microsoft.com/office/powerpoint/2010/main" val="3810581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B6878DC-BBD9-5C08-7C14-605489BA8E7B}"/>
              </a:ext>
            </a:extLst>
          </p:cNvPr>
          <p:cNvSpPr txBox="1"/>
          <p:nvPr/>
        </p:nvSpPr>
        <p:spPr>
          <a:xfrm>
            <a:off x="693198" y="3515928"/>
            <a:ext cx="7210120" cy="400110"/>
          </a:xfrm>
          <a:prstGeom prst="rect">
            <a:avLst/>
          </a:prstGeom>
          <a:noFill/>
        </p:spPr>
        <p:txBody>
          <a:bodyPr wrap="square">
            <a:spAutoFit/>
          </a:bodyPr>
          <a:lstStyle/>
          <a:p>
            <a:r>
              <a:rPr kumimoji="1" lang="ja-JP" altLang="en-US" sz="2000" dirty="0"/>
              <a:t>深く考えていないレポートは途中で聞いてもらえなくなる。</a:t>
            </a:r>
            <a:endParaRPr kumimoji="1" lang="en-US" altLang="ja-JP" sz="2000" dirty="0"/>
          </a:p>
        </p:txBody>
      </p:sp>
      <p:sp>
        <p:nvSpPr>
          <p:cNvPr id="8" name="テキスト ボックス 7">
            <a:extLst>
              <a:ext uri="{FF2B5EF4-FFF2-40B4-BE49-F238E27FC236}">
                <a16:creationId xmlns:a16="http://schemas.microsoft.com/office/drawing/2014/main" id="{DFD59C6F-82E6-3EC5-DAB7-FE6705F03BE4}"/>
              </a:ext>
            </a:extLst>
          </p:cNvPr>
          <p:cNvSpPr txBox="1"/>
          <p:nvPr/>
        </p:nvSpPr>
        <p:spPr>
          <a:xfrm>
            <a:off x="693198" y="3163330"/>
            <a:ext cx="8517477" cy="400110"/>
          </a:xfrm>
          <a:prstGeom prst="rect">
            <a:avLst/>
          </a:prstGeom>
          <a:noFill/>
        </p:spPr>
        <p:txBody>
          <a:bodyPr wrap="square" rtlCol="0">
            <a:spAutoFit/>
          </a:bodyPr>
          <a:lstStyle/>
          <a:p>
            <a:r>
              <a:rPr kumimoji="1" lang="ja-JP" altLang="en-US" sz="2000" dirty="0"/>
              <a:t>あくまで現状把握・要因解析（どう考えたのか？）がキモ。</a:t>
            </a:r>
          </a:p>
        </p:txBody>
      </p:sp>
      <p:sp>
        <p:nvSpPr>
          <p:cNvPr id="13" name="テキスト ボックス 12">
            <a:extLst>
              <a:ext uri="{FF2B5EF4-FFF2-40B4-BE49-F238E27FC236}">
                <a16:creationId xmlns:a16="http://schemas.microsoft.com/office/drawing/2014/main" id="{520239DE-E2F4-5C5C-626A-306F80600450}"/>
              </a:ext>
            </a:extLst>
          </p:cNvPr>
          <p:cNvSpPr txBox="1"/>
          <p:nvPr/>
        </p:nvSpPr>
        <p:spPr>
          <a:xfrm>
            <a:off x="693198" y="1352269"/>
            <a:ext cx="7910003" cy="1623521"/>
          </a:xfrm>
          <a:prstGeom prst="rect">
            <a:avLst/>
          </a:prstGeom>
          <a:noFill/>
        </p:spPr>
        <p:txBody>
          <a:bodyPr wrap="square" rtlCol="0">
            <a:spAutoFit/>
          </a:bodyPr>
          <a:lstStyle/>
          <a:p>
            <a:r>
              <a:rPr kumimoji="1" lang="ja-JP" altLang="en-US" sz="2000" dirty="0"/>
              <a:t>上司の関心は</a:t>
            </a:r>
            <a:endParaRPr kumimoji="1" lang="en-US" altLang="ja-JP" sz="2000" dirty="0"/>
          </a:p>
          <a:p>
            <a:endParaRPr kumimoji="1" lang="en-US" altLang="ja-JP" sz="900" dirty="0"/>
          </a:p>
          <a:p>
            <a:pPr marL="285750" indent="-285750">
              <a:buFont typeface="Arial" panose="020B0604020202020204" pitchFamily="34" charset="0"/>
              <a:buChar char="•"/>
            </a:pPr>
            <a:r>
              <a:rPr kumimoji="1" lang="ja-JP" altLang="en-US" sz="2000" b="1" dirty="0"/>
              <a:t>問題は解決したか？</a:t>
            </a:r>
            <a:endParaRPr kumimoji="1" lang="en-US" altLang="ja-JP" sz="2000" b="1" dirty="0"/>
          </a:p>
          <a:p>
            <a:pPr marL="285750" indent="-285750">
              <a:buFont typeface="Arial" panose="020B0604020202020204" pitchFamily="34" charset="0"/>
              <a:buChar char="•"/>
            </a:pPr>
            <a:r>
              <a:rPr kumimoji="1" lang="ja-JP" altLang="en-US" sz="2000" b="1" dirty="0"/>
              <a:t>正しいステップで問題解決を図ったか？</a:t>
            </a:r>
            <a:endParaRPr kumimoji="1" lang="en-US" altLang="ja-JP" sz="2000" b="1" dirty="0"/>
          </a:p>
          <a:p>
            <a:r>
              <a:rPr kumimoji="1" lang="ja-JP" altLang="en-US" sz="2000" b="1" dirty="0"/>
              <a:t>　（自分で考えて行動でき、次も任せて良いか？）</a:t>
            </a:r>
            <a:endParaRPr kumimoji="1" lang="en-US" altLang="ja-JP" sz="2000" b="1" dirty="0"/>
          </a:p>
          <a:p>
            <a:endParaRPr kumimoji="1" lang="en-US" altLang="ja-JP" sz="1050" b="1" dirty="0"/>
          </a:p>
        </p:txBody>
      </p:sp>
      <p:sp>
        <p:nvSpPr>
          <p:cNvPr id="15" name="テキスト ボックス 14">
            <a:extLst>
              <a:ext uri="{FF2B5EF4-FFF2-40B4-BE49-F238E27FC236}">
                <a16:creationId xmlns:a16="http://schemas.microsoft.com/office/drawing/2014/main" id="{4CC3517B-ABB5-AA39-8B44-8E74E255464F}"/>
              </a:ext>
            </a:extLst>
          </p:cNvPr>
          <p:cNvSpPr txBox="1"/>
          <p:nvPr/>
        </p:nvSpPr>
        <p:spPr>
          <a:xfrm>
            <a:off x="476250" y="510446"/>
            <a:ext cx="4572000" cy="523220"/>
          </a:xfrm>
          <a:prstGeom prst="rect">
            <a:avLst/>
          </a:prstGeom>
          <a:noFill/>
        </p:spPr>
        <p:txBody>
          <a:bodyPr wrap="square">
            <a:spAutoFit/>
          </a:bodyPr>
          <a:lstStyle/>
          <a:p>
            <a:r>
              <a:rPr kumimoji="1" lang="ja-JP" altLang="en-US" sz="2800" dirty="0"/>
              <a:t>３．まとめ</a:t>
            </a:r>
          </a:p>
        </p:txBody>
      </p:sp>
    </p:spTree>
    <p:extLst>
      <p:ext uri="{BB962C8B-B14F-4D97-AF65-F5344CB8AC3E}">
        <p14:creationId xmlns:p14="http://schemas.microsoft.com/office/powerpoint/2010/main" val="150210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93422F8-0842-7925-7D29-FF58A6F95DB6}"/>
              </a:ext>
            </a:extLst>
          </p:cNvPr>
          <p:cNvSpPr txBox="1"/>
          <p:nvPr/>
        </p:nvSpPr>
        <p:spPr>
          <a:xfrm>
            <a:off x="2596777" y="2665793"/>
            <a:ext cx="3523168" cy="3416320"/>
          </a:xfrm>
          <a:prstGeom prst="rect">
            <a:avLst/>
          </a:prstGeom>
          <a:noFill/>
        </p:spPr>
        <p:txBody>
          <a:bodyPr wrap="square" rtlCol="0">
            <a:spAutoFit/>
          </a:bodyPr>
          <a:lstStyle/>
          <a:p>
            <a:pPr fontAlgn="base"/>
            <a:r>
              <a:rPr lang="ja-JP" altLang="ja-JP" sz="2400" dirty="0">
                <a:solidFill>
                  <a:srgbClr val="000000"/>
                </a:solidFill>
                <a:latin typeface="游ゴシック" panose="020B0400000000000000" pitchFamily="50" charset="-128"/>
              </a:rPr>
              <a:t>１）テーマの選定</a:t>
            </a:r>
            <a:br>
              <a:rPr lang="ja-JP" altLang="ja-JP" sz="2400" dirty="0">
                <a:solidFill>
                  <a:srgbClr val="000000"/>
                </a:solidFill>
                <a:latin typeface="游ゴシック" panose="020B0400000000000000" pitchFamily="50" charset="-128"/>
              </a:rPr>
            </a:br>
            <a:r>
              <a:rPr lang="ja-JP" altLang="en-US" sz="2400" dirty="0">
                <a:solidFill>
                  <a:srgbClr val="000000"/>
                </a:solidFill>
                <a:latin typeface="游ゴシック" panose="020B0400000000000000" pitchFamily="50" charset="-128"/>
              </a:rPr>
              <a:t>２</a:t>
            </a:r>
            <a:r>
              <a:rPr lang="ja-JP" altLang="ja-JP" sz="2400" dirty="0">
                <a:solidFill>
                  <a:srgbClr val="000000"/>
                </a:solidFill>
                <a:latin typeface="游ゴシック" panose="020B0400000000000000" pitchFamily="50" charset="-128"/>
              </a:rPr>
              <a:t>）現状の把握</a:t>
            </a:r>
            <a:endParaRPr lang="ja-JP" altLang="ja-JP" sz="2400" dirty="0">
              <a:latin typeface="Arial" panose="020B0604020202020204" pitchFamily="34" charset="0"/>
            </a:endParaRPr>
          </a:p>
          <a:p>
            <a:pPr fontAlgn="base"/>
            <a:r>
              <a:rPr lang="ja-JP" altLang="ja-JP" sz="2400" dirty="0">
                <a:solidFill>
                  <a:srgbClr val="000000"/>
                </a:solidFill>
                <a:latin typeface="游ゴシック" panose="020B0400000000000000" pitchFamily="50" charset="-128"/>
                <a:ea typeface="游ゴシック" panose="020B0400000000000000" pitchFamily="50" charset="-128"/>
              </a:rPr>
              <a:t> </a:t>
            </a:r>
            <a:endParaRPr lang="ja-JP" altLang="ja-JP" sz="2400" dirty="0">
              <a:latin typeface="Arial" panose="020B0604020202020204" pitchFamily="34" charset="0"/>
            </a:endParaRPr>
          </a:p>
          <a:p>
            <a:pPr fontAlgn="base"/>
            <a:r>
              <a:rPr lang="ja-JP" altLang="en-US" sz="2400" dirty="0">
                <a:solidFill>
                  <a:srgbClr val="000000"/>
                </a:solidFill>
                <a:latin typeface="游ゴシック" panose="020B0400000000000000" pitchFamily="50" charset="-128"/>
              </a:rPr>
              <a:t>３）</a:t>
            </a:r>
            <a:r>
              <a:rPr lang="ja-JP" altLang="ja-JP" sz="2400" dirty="0">
                <a:solidFill>
                  <a:srgbClr val="000000"/>
                </a:solidFill>
                <a:latin typeface="游ゴシック" panose="020B0400000000000000" pitchFamily="50" charset="-128"/>
              </a:rPr>
              <a:t>目標の設定</a:t>
            </a:r>
            <a:endParaRPr lang="ja-JP" altLang="ja-JP" sz="2400" dirty="0">
              <a:latin typeface="Arial" panose="020B0604020202020204" pitchFamily="34" charset="0"/>
            </a:endParaRPr>
          </a:p>
          <a:p>
            <a:pPr fontAlgn="base"/>
            <a:r>
              <a:rPr lang="ja-JP" altLang="en-US" sz="2400" dirty="0">
                <a:latin typeface="游ゴシック" panose="020B0400000000000000" pitchFamily="50" charset="-128"/>
              </a:rPr>
              <a:t>４</a:t>
            </a:r>
            <a:r>
              <a:rPr lang="ja-JP" altLang="ja-JP" sz="2400" dirty="0">
                <a:latin typeface="游ゴシック" panose="020B0400000000000000" pitchFamily="50" charset="-128"/>
              </a:rPr>
              <a:t>）要因の解析</a:t>
            </a:r>
            <a:endParaRPr lang="ja-JP" altLang="ja-JP" sz="2400" dirty="0">
              <a:latin typeface="Arial" panose="020B0604020202020204" pitchFamily="34" charset="0"/>
            </a:endParaRPr>
          </a:p>
          <a:p>
            <a:pPr fontAlgn="base"/>
            <a:r>
              <a:rPr lang="ja-JP" altLang="en-US" sz="2400" dirty="0">
                <a:solidFill>
                  <a:srgbClr val="000000"/>
                </a:solidFill>
                <a:latin typeface="游ゴシック" panose="020B0400000000000000" pitchFamily="50" charset="-128"/>
              </a:rPr>
              <a:t>５</a:t>
            </a:r>
            <a:r>
              <a:rPr lang="ja-JP" altLang="ja-JP" sz="2400" dirty="0">
                <a:solidFill>
                  <a:srgbClr val="000000"/>
                </a:solidFill>
                <a:latin typeface="游ゴシック" panose="020B0400000000000000" pitchFamily="50" charset="-128"/>
              </a:rPr>
              <a:t>）対策の立案・選定</a:t>
            </a:r>
            <a:endParaRPr lang="ja-JP" altLang="ja-JP" sz="2400" dirty="0">
              <a:latin typeface="Arial" panose="020B0604020202020204" pitchFamily="34" charset="0"/>
            </a:endParaRPr>
          </a:p>
          <a:p>
            <a:pPr fontAlgn="base"/>
            <a:r>
              <a:rPr lang="ja-JP" altLang="ja-JP" sz="2400" dirty="0">
                <a:solidFill>
                  <a:srgbClr val="000000"/>
                </a:solidFill>
                <a:latin typeface="游ゴシック" panose="020B0400000000000000" pitchFamily="50" charset="-128"/>
                <a:ea typeface="游ゴシック" panose="020B0400000000000000" pitchFamily="50" charset="-128"/>
              </a:rPr>
              <a:t> </a:t>
            </a:r>
            <a:endParaRPr lang="ja-JP" altLang="ja-JP" sz="2400" dirty="0">
              <a:latin typeface="Arial" panose="020B0604020202020204" pitchFamily="34" charset="0"/>
            </a:endParaRPr>
          </a:p>
          <a:p>
            <a:pPr fontAlgn="base"/>
            <a:r>
              <a:rPr lang="ja-JP" altLang="en-US" sz="2400" dirty="0">
                <a:solidFill>
                  <a:srgbClr val="000000"/>
                </a:solidFill>
                <a:latin typeface="游ゴシック" panose="020B0400000000000000" pitchFamily="50" charset="-128"/>
              </a:rPr>
              <a:t>６</a:t>
            </a:r>
            <a:r>
              <a:rPr lang="ja-JP" altLang="ja-JP" sz="2400" dirty="0">
                <a:solidFill>
                  <a:srgbClr val="000000"/>
                </a:solidFill>
                <a:latin typeface="游ゴシック" panose="020B0400000000000000" pitchFamily="50" charset="-128"/>
              </a:rPr>
              <a:t>）効果の確認</a:t>
            </a:r>
            <a:endParaRPr lang="ja-JP" altLang="ja-JP" sz="2400" dirty="0">
              <a:latin typeface="Arial" panose="020B0604020202020204" pitchFamily="34" charset="0"/>
            </a:endParaRPr>
          </a:p>
          <a:p>
            <a:pPr fontAlgn="base"/>
            <a:r>
              <a:rPr lang="ja-JP" altLang="en-US" sz="2400" dirty="0">
                <a:solidFill>
                  <a:srgbClr val="000000"/>
                </a:solidFill>
                <a:latin typeface="游ゴシック" panose="020B0400000000000000" pitchFamily="50" charset="-128"/>
              </a:rPr>
              <a:t>７</a:t>
            </a:r>
            <a:r>
              <a:rPr lang="ja-JP" altLang="ja-JP" sz="2400" dirty="0">
                <a:solidFill>
                  <a:srgbClr val="000000"/>
                </a:solidFill>
                <a:latin typeface="游ゴシック" panose="020B0400000000000000" pitchFamily="50" charset="-128"/>
              </a:rPr>
              <a:t>）歯止めと標準化</a:t>
            </a:r>
            <a:endParaRPr lang="ja-JP" altLang="ja-JP" sz="2400" dirty="0">
              <a:latin typeface="Arial" panose="020B0604020202020204" pitchFamily="34" charset="0"/>
            </a:endParaRPr>
          </a:p>
        </p:txBody>
      </p:sp>
      <p:sp>
        <p:nvSpPr>
          <p:cNvPr id="5" name="テキスト ボックス 4">
            <a:extLst>
              <a:ext uri="{FF2B5EF4-FFF2-40B4-BE49-F238E27FC236}">
                <a16:creationId xmlns:a16="http://schemas.microsoft.com/office/drawing/2014/main" id="{17611923-27AB-29B5-ED90-856546B384F7}"/>
              </a:ext>
            </a:extLst>
          </p:cNvPr>
          <p:cNvSpPr txBox="1"/>
          <p:nvPr/>
        </p:nvSpPr>
        <p:spPr>
          <a:xfrm>
            <a:off x="676677" y="673300"/>
            <a:ext cx="6582864" cy="523220"/>
          </a:xfrm>
          <a:prstGeom prst="rect">
            <a:avLst/>
          </a:prstGeom>
          <a:noFill/>
        </p:spPr>
        <p:txBody>
          <a:bodyPr wrap="square" rtlCol="0">
            <a:spAutoFit/>
          </a:bodyPr>
          <a:lstStyle/>
          <a:p>
            <a:r>
              <a:rPr kumimoji="1" lang="ja-JP" altLang="en-US" sz="2800" dirty="0"/>
              <a:t>１．問題解決型</a:t>
            </a:r>
            <a:r>
              <a:rPr kumimoji="1" lang="en-US" altLang="ja-JP" sz="2800" dirty="0"/>
              <a:t>QC</a:t>
            </a:r>
            <a:r>
              <a:rPr kumimoji="1" lang="ja-JP" altLang="en-US" sz="2800" dirty="0"/>
              <a:t>ストーリーの</a:t>
            </a:r>
            <a:r>
              <a:rPr kumimoji="1" lang="en-US" altLang="ja-JP" sz="2800" dirty="0"/>
              <a:t>STEP</a:t>
            </a:r>
            <a:endParaRPr kumimoji="1" lang="ja-JP" altLang="en-US" sz="2800" dirty="0"/>
          </a:p>
        </p:txBody>
      </p:sp>
      <p:sp>
        <p:nvSpPr>
          <p:cNvPr id="2" name="テキスト ボックス 1">
            <a:extLst>
              <a:ext uri="{FF2B5EF4-FFF2-40B4-BE49-F238E27FC236}">
                <a16:creationId xmlns:a16="http://schemas.microsoft.com/office/drawing/2014/main" id="{5DB50905-6F0E-052E-67A2-8AE785846775}"/>
              </a:ext>
            </a:extLst>
          </p:cNvPr>
          <p:cNvSpPr txBox="1"/>
          <p:nvPr/>
        </p:nvSpPr>
        <p:spPr>
          <a:xfrm>
            <a:off x="862715" y="1406820"/>
            <a:ext cx="7724693" cy="1015663"/>
          </a:xfrm>
          <a:prstGeom prst="rect">
            <a:avLst/>
          </a:prstGeom>
          <a:solidFill>
            <a:schemeClr val="accent4">
              <a:lumMod val="20000"/>
              <a:lumOff val="80000"/>
            </a:schemeClr>
          </a:solidFill>
        </p:spPr>
        <p:txBody>
          <a:bodyPr wrap="square" rtlCol="0">
            <a:spAutoFit/>
          </a:bodyPr>
          <a:lstStyle/>
          <a:p>
            <a:r>
              <a:rPr kumimoji="1" lang="ja-JP" altLang="en-US" sz="2000" dirty="0"/>
              <a:t>もともと品質管理の手法として普及したものだが</a:t>
            </a:r>
            <a:endParaRPr kumimoji="1" lang="en-US" altLang="ja-JP" sz="2000" dirty="0"/>
          </a:p>
          <a:p>
            <a:r>
              <a:rPr kumimoji="1" lang="ja-JP" altLang="en-US" sz="2000" dirty="0"/>
              <a:t>トヨタでは、階層別教育でのマネジメントの振り返りにも使われ、</a:t>
            </a:r>
            <a:endParaRPr kumimoji="1" lang="en-US" altLang="ja-JP" sz="2000" dirty="0"/>
          </a:p>
          <a:p>
            <a:r>
              <a:rPr kumimoji="1" lang="ja-JP" altLang="en-US" sz="2000" dirty="0"/>
              <a:t>巷では「トヨタの</a:t>
            </a:r>
            <a:r>
              <a:rPr kumimoji="1" lang="en-US" altLang="ja-JP" sz="2000" dirty="0"/>
              <a:t>A3</a:t>
            </a:r>
            <a:r>
              <a:rPr kumimoji="1" lang="ja-JP" altLang="en-US" sz="2000" dirty="0"/>
              <a:t>」とか「問題解決８</a:t>
            </a:r>
            <a:r>
              <a:rPr kumimoji="1" lang="en-US" altLang="ja-JP" sz="2000" dirty="0"/>
              <a:t>step</a:t>
            </a:r>
            <a:r>
              <a:rPr kumimoji="1" lang="ja-JP" altLang="en-US" sz="2000" dirty="0"/>
              <a:t>」とか言われる</a:t>
            </a:r>
          </a:p>
        </p:txBody>
      </p:sp>
    </p:spTree>
    <p:extLst>
      <p:ext uri="{BB962C8B-B14F-4D97-AF65-F5344CB8AC3E}">
        <p14:creationId xmlns:p14="http://schemas.microsoft.com/office/powerpoint/2010/main" val="3479025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70A84B9C-68B3-1AAE-C972-F424B122FF2C}"/>
              </a:ext>
            </a:extLst>
          </p:cNvPr>
          <p:cNvGraphicFramePr>
            <a:graphicFrameLocks noGrp="1"/>
          </p:cNvGraphicFramePr>
          <p:nvPr>
            <p:extLst>
              <p:ext uri="{D42A27DB-BD31-4B8C-83A1-F6EECF244321}">
                <p14:modId xmlns:p14="http://schemas.microsoft.com/office/powerpoint/2010/main" val="3620710958"/>
              </p:ext>
            </p:extLst>
          </p:nvPr>
        </p:nvGraphicFramePr>
        <p:xfrm>
          <a:off x="1464937" y="1376257"/>
          <a:ext cx="7042867" cy="4882909"/>
        </p:xfrm>
        <a:graphic>
          <a:graphicData uri="http://schemas.openxmlformats.org/drawingml/2006/table">
            <a:tbl>
              <a:tblPr>
                <a:tableStyleId>{D7AC3CCA-C797-4891-BE02-D94E43425B78}</a:tableStyleId>
              </a:tblPr>
              <a:tblGrid>
                <a:gridCol w="2434391">
                  <a:extLst>
                    <a:ext uri="{9D8B030D-6E8A-4147-A177-3AD203B41FA5}">
                      <a16:colId xmlns:a16="http://schemas.microsoft.com/office/drawing/2014/main" val="579161828"/>
                    </a:ext>
                  </a:extLst>
                </a:gridCol>
                <a:gridCol w="4608476">
                  <a:extLst>
                    <a:ext uri="{9D8B030D-6E8A-4147-A177-3AD203B41FA5}">
                      <a16:colId xmlns:a16="http://schemas.microsoft.com/office/drawing/2014/main" val="1351251066"/>
                    </a:ext>
                  </a:extLst>
                </a:gridCol>
              </a:tblGrid>
              <a:tr h="461617">
                <a:tc>
                  <a:txBody>
                    <a:bodyPr/>
                    <a:lstStyle/>
                    <a:p>
                      <a:pPr algn="ctr" fontAlgn="base"/>
                      <a:r>
                        <a:rPr lang="ja-JP" altLang="en-US" sz="1600" b="1" dirty="0">
                          <a:effectLst/>
                        </a:rPr>
                        <a:t>問題解決</a:t>
                      </a:r>
                      <a:endParaRPr lang="ja-JP" altLang="en-US" sz="1600" b="1" dirty="0">
                        <a:effectLst/>
                        <a:latin typeface="inherit"/>
                      </a:endParaRPr>
                    </a:p>
                  </a:txBody>
                  <a:tcPr marL="0" marR="0" marT="0" marB="0" anchor="ctr"/>
                </a:tc>
                <a:tc>
                  <a:txBody>
                    <a:bodyPr/>
                    <a:lstStyle/>
                    <a:p>
                      <a:pPr algn="ctr" fontAlgn="base"/>
                      <a:r>
                        <a:rPr lang="ja-JP" altLang="en-US" sz="1600" b="1" dirty="0">
                          <a:effectLst/>
                        </a:rPr>
                        <a:t>能力向上の効果</a:t>
                      </a:r>
                      <a:endParaRPr lang="ja-JP" altLang="en-US" sz="1600" b="1" dirty="0">
                        <a:effectLst/>
                        <a:latin typeface="inherit"/>
                      </a:endParaRPr>
                    </a:p>
                  </a:txBody>
                  <a:tcPr marL="0" marR="0" marT="0" marB="0" anchor="ctr"/>
                </a:tc>
                <a:extLst>
                  <a:ext uri="{0D108BD9-81ED-4DB2-BD59-A6C34878D82A}">
                    <a16:rowId xmlns:a16="http://schemas.microsoft.com/office/drawing/2014/main" val="2731150473"/>
                  </a:ext>
                </a:extLst>
              </a:tr>
              <a:tr h="550978">
                <a:tc>
                  <a:txBody>
                    <a:bodyPr/>
                    <a:lstStyle/>
                    <a:p>
                      <a:pPr fontAlgn="base"/>
                      <a:r>
                        <a:rPr lang="ja-JP" altLang="en-US" sz="1600" dirty="0">
                          <a:effectLst/>
                        </a:rPr>
                        <a:t>１）テーマの選定</a:t>
                      </a:r>
                      <a:br>
                        <a:rPr lang="ja-JP" altLang="en-US" sz="1600" dirty="0">
                          <a:effectLst/>
                        </a:rPr>
                      </a:br>
                      <a:r>
                        <a:rPr lang="ja-JP" altLang="en-US" sz="1600" dirty="0">
                          <a:effectLst/>
                        </a:rPr>
                        <a:t>２）計画の立案</a:t>
                      </a:r>
                    </a:p>
                  </a:txBody>
                  <a:tcPr marL="0" marR="0" marT="0" marB="0" anchor="ctr">
                    <a:solidFill>
                      <a:schemeClr val="accent6">
                        <a:lumMod val="40000"/>
                        <a:lumOff val="60000"/>
                      </a:schemeClr>
                    </a:solidFill>
                  </a:tcPr>
                </a:tc>
                <a:tc>
                  <a:txBody>
                    <a:bodyPr/>
                    <a:lstStyle/>
                    <a:p>
                      <a:pPr lvl="0" fontAlgn="base"/>
                      <a:r>
                        <a:rPr lang="ja-JP" altLang="en-US" sz="1600" dirty="0">
                          <a:effectLst/>
                        </a:rPr>
                        <a:t>目的志向の考え方</a:t>
                      </a:r>
                    </a:p>
                  </a:txBody>
                  <a:tcPr marL="0" marR="0" marT="0" marB="0" anchor="ctr">
                    <a:solidFill>
                      <a:schemeClr val="accent6">
                        <a:lumMod val="40000"/>
                        <a:lumOff val="60000"/>
                      </a:schemeClr>
                    </a:solidFill>
                  </a:tcPr>
                </a:tc>
                <a:extLst>
                  <a:ext uri="{0D108BD9-81ED-4DB2-BD59-A6C34878D82A}">
                    <a16:rowId xmlns:a16="http://schemas.microsoft.com/office/drawing/2014/main" val="2088327888"/>
                  </a:ext>
                </a:extLst>
              </a:tr>
              <a:tr h="407225">
                <a:tc>
                  <a:txBody>
                    <a:bodyPr/>
                    <a:lstStyle/>
                    <a:p>
                      <a:pPr fontAlgn="base"/>
                      <a:r>
                        <a:rPr lang="ja-JP" altLang="en-US" sz="1600" dirty="0">
                          <a:effectLst/>
                        </a:rPr>
                        <a:t>３）現状の把握</a:t>
                      </a:r>
                    </a:p>
                  </a:txBody>
                  <a:tcPr marL="0" marR="0" marT="0" marB="0" anchor="ctr">
                    <a:solidFill>
                      <a:schemeClr val="accent6">
                        <a:lumMod val="40000"/>
                        <a:lumOff val="60000"/>
                      </a:schemeClr>
                    </a:solidFill>
                  </a:tcPr>
                </a:tc>
                <a:tc>
                  <a:txBody>
                    <a:bodyPr/>
                    <a:lstStyle/>
                    <a:p>
                      <a:pPr lvl="0" fontAlgn="base"/>
                      <a:r>
                        <a:rPr lang="ja-JP" altLang="en-US" sz="1600" dirty="0">
                          <a:effectLst/>
                        </a:rPr>
                        <a:t>情報の分析、事実・データの把握</a:t>
                      </a:r>
                    </a:p>
                  </a:txBody>
                  <a:tcPr marL="0" marR="0" marT="0" marB="0" anchor="ctr">
                    <a:solidFill>
                      <a:schemeClr val="accent6">
                        <a:lumMod val="40000"/>
                        <a:lumOff val="60000"/>
                      </a:schemeClr>
                    </a:solidFill>
                  </a:tcPr>
                </a:tc>
                <a:extLst>
                  <a:ext uri="{0D108BD9-81ED-4DB2-BD59-A6C34878D82A}">
                    <a16:rowId xmlns:a16="http://schemas.microsoft.com/office/drawing/2014/main" val="2799187456"/>
                  </a:ext>
                </a:extLst>
              </a:tr>
              <a:tr h="610838">
                <a:tc>
                  <a:txBody>
                    <a:bodyPr/>
                    <a:lstStyle/>
                    <a:p>
                      <a:pPr fontAlgn="base"/>
                      <a:r>
                        <a:rPr lang="ja-JP" altLang="en-US" sz="1600" dirty="0">
                          <a:effectLst/>
                        </a:rPr>
                        <a:t> </a:t>
                      </a:r>
                    </a:p>
                  </a:txBody>
                  <a:tcPr marL="0" marR="0" marT="0" marB="0" anchor="ctr">
                    <a:solidFill>
                      <a:schemeClr val="accent6">
                        <a:lumMod val="40000"/>
                        <a:lumOff val="60000"/>
                      </a:schemeClr>
                    </a:solidFill>
                  </a:tcPr>
                </a:tc>
                <a:tc>
                  <a:txBody>
                    <a:bodyPr/>
                    <a:lstStyle/>
                    <a:p>
                      <a:pPr lvl="0" fontAlgn="base"/>
                      <a:r>
                        <a:rPr lang="ja-JP" altLang="en-US" sz="1600" dirty="0">
                          <a:effectLst/>
                        </a:rPr>
                        <a:t>現状と目標の差異を認識し、適切な方向付けをする（課題の形成）</a:t>
                      </a:r>
                    </a:p>
                  </a:txBody>
                  <a:tcPr marL="0" marR="0" marT="0" marB="0" anchor="ctr">
                    <a:solidFill>
                      <a:schemeClr val="accent6">
                        <a:lumMod val="40000"/>
                        <a:lumOff val="60000"/>
                      </a:schemeClr>
                    </a:solidFill>
                  </a:tcPr>
                </a:tc>
                <a:extLst>
                  <a:ext uri="{0D108BD9-81ED-4DB2-BD59-A6C34878D82A}">
                    <a16:rowId xmlns:a16="http://schemas.microsoft.com/office/drawing/2014/main" val="3242477841"/>
                  </a:ext>
                </a:extLst>
              </a:tr>
              <a:tr h="407225">
                <a:tc>
                  <a:txBody>
                    <a:bodyPr/>
                    <a:lstStyle/>
                    <a:p>
                      <a:pPr fontAlgn="base"/>
                      <a:r>
                        <a:rPr lang="ja-JP" altLang="en-US" sz="1600" dirty="0">
                          <a:effectLst/>
                        </a:rPr>
                        <a:t>／目標の設定</a:t>
                      </a:r>
                    </a:p>
                  </a:txBody>
                  <a:tcPr marL="0" marR="0" marT="0" marB="0" anchor="ctr">
                    <a:solidFill>
                      <a:schemeClr val="accent6">
                        <a:lumMod val="40000"/>
                        <a:lumOff val="60000"/>
                      </a:schemeClr>
                    </a:solidFill>
                  </a:tcPr>
                </a:tc>
                <a:tc>
                  <a:txBody>
                    <a:bodyPr/>
                    <a:lstStyle/>
                    <a:p>
                      <a:pPr lvl="0" fontAlgn="base"/>
                      <a:r>
                        <a:rPr lang="ja-JP" altLang="en-US" sz="1600">
                          <a:effectLst/>
                        </a:rPr>
                        <a:t>目標の具体化・数値化による管理</a:t>
                      </a:r>
                    </a:p>
                  </a:txBody>
                  <a:tcPr marL="0" marR="0" marT="0" marB="0" anchor="ctr">
                    <a:solidFill>
                      <a:schemeClr val="accent6">
                        <a:lumMod val="40000"/>
                        <a:lumOff val="60000"/>
                      </a:schemeClr>
                    </a:solidFill>
                  </a:tcPr>
                </a:tc>
                <a:extLst>
                  <a:ext uri="{0D108BD9-81ED-4DB2-BD59-A6C34878D82A}">
                    <a16:rowId xmlns:a16="http://schemas.microsoft.com/office/drawing/2014/main" val="1574599849"/>
                  </a:ext>
                </a:extLst>
              </a:tr>
              <a:tr h="407225">
                <a:tc>
                  <a:txBody>
                    <a:bodyPr/>
                    <a:lstStyle/>
                    <a:p>
                      <a:pPr fontAlgn="base"/>
                      <a:r>
                        <a:rPr lang="ja-JP" altLang="en-US" sz="1600" b="0" dirty="0">
                          <a:solidFill>
                            <a:schemeClr val="tx1"/>
                          </a:solidFill>
                          <a:effectLst/>
                        </a:rPr>
                        <a:t>４）要因の解析</a:t>
                      </a:r>
                    </a:p>
                  </a:txBody>
                  <a:tcPr marL="0" marR="0" marT="0" marB="0" anchor="ctr">
                    <a:solidFill>
                      <a:schemeClr val="accent6">
                        <a:lumMod val="40000"/>
                        <a:lumOff val="60000"/>
                      </a:schemeClr>
                    </a:solidFill>
                  </a:tcPr>
                </a:tc>
                <a:tc>
                  <a:txBody>
                    <a:bodyPr/>
                    <a:lstStyle/>
                    <a:p>
                      <a:pPr lvl="0" fontAlgn="base"/>
                      <a:r>
                        <a:rPr lang="ja-JP" altLang="en-US" sz="1600" dirty="0">
                          <a:effectLst/>
                        </a:rPr>
                        <a:t>情報の要素の把握／分解と再構成</a:t>
                      </a:r>
                    </a:p>
                  </a:txBody>
                  <a:tcPr marL="0" marR="0" marT="0" marB="0" anchor="ctr">
                    <a:solidFill>
                      <a:schemeClr val="accent6">
                        <a:lumMod val="40000"/>
                        <a:lumOff val="60000"/>
                      </a:schemeClr>
                    </a:solidFill>
                  </a:tcPr>
                </a:tc>
                <a:extLst>
                  <a:ext uri="{0D108BD9-81ED-4DB2-BD59-A6C34878D82A}">
                    <a16:rowId xmlns:a16="http://schemas.microsoft.com/office/drawing/2014/main" val="1751239070"/>
                  </a:ext>
                </a:extLst>
              </a:tr>
              <a:tr h="814449">
                <a:tc>
                  <a:txBody>
                    <a:bodyPr/>
                    <a:lstStyle/>
                    <a:p>
                      <a:pPr fontAlgn="base"/>
                      <a:r>
                        <a:rPr lang="ja-JP" altLang="en-US" sz="1600" dirty="0">
                          <a:effectLst/>
                        </a:rPr>
                        <a:t>５）対策の立案・選定</a:t>
                      </a:r>
                    </a:p>
                  </a:txBody>
                  <a:tcPr marL="0" marR="0" marT="0" marB="0" anchor="ctr">
                    <a:solidFill>
                      <a:schemeClr val="accent6">
                        <a:lumMod val="40000"/>
                        <a:lumOff val="60000"/>
                      </a:schemeClr>
                    </a:solidFill>
                  </a:tcPr>
                </a:tc>
                <a:tc>
                  <a:txBody>
                    <a:bodyPr/>
                    <a:lstStyle/>
                    <a:p>
                      <a:pPr lvl="0" fontAlgn="base"/>
                      <a:r>
                        <a:rPr lang="ja-JP" altLang="en-US" sz="1600" dirty="0">
                          <a:effectLst/>
                        </a:rPr>
                        <a:t>状況を実現するために必要な要素の把握／発想力／目的に対する手段の最適化</a:t>
                      </a:r>
                    </a:p>
                  </a:txBody>
                  <a:tcPr marL="0" marR="0" marT="0" marB="0" anchor="ctr">
                    <a:solidFill>
                      <a:schemeClr val="accent6">
                        <a:lumMod val="40000"/>
                        <a:lumOff val="60000"/>
                      </a:schemeClr>
                    </a:solidFill>
                  </a:tcPr>
                </a:tc>
                <a:extLst>
                  <a:ext uri="{0D108BD9-81ED-4DB2-BD59-A6C34878D82A}">
                    <a16:rowId xmlns:a16="http://schemas.microsoft.com/office/drawing/2014/main" val="3162082798"/>
                  </a:ext>
                </a:extLst>
              </a:tr>
              <a:tr h="631909">
                <a:tc>
                  <a:txBody>
                    <a:bodyPr/>
                    <a:lstStyle/>
                    <a:p>
                      <a:pPr fontAlgn="base"/>
                      <a:r>
                        <a:rPr lang="ja-JP" altLang="en-US" sz="1600" dirty="0">
                          <a:effectLst/>
                        </a:rPr>
                        <a:t> </a:t>
                      </a:r>
                    </a:p>
                  </a:txBody>
                  <a:tcPr marL="0" marR="0" marT="0" marB="0" anchor="ctr"/>
                </a:tc>
                <a:tc>
                  <a:txBody>
                    <a:bodyPr/>
                    <a:lstStyle/>
                    <a:p>
                      <a:pPr lvl="0" fontAlgn="base"/>
                      <a:r>
                        <a:rPr lang="ja-JP" altLang="en-US" sz="1600" dirty="0">
                          <a:effectLst/>
                        </a:rPr>
                        <a:t>状況から派生する可能性の列挙・想定</a:t>
                      </a:r>
                    </a:p>
                  </a:txBody>
                  <a:tcPr marL="0" marR="0" marT="0" marB="0" anchor="ctr"/>
                </a:tc>
                <a:extLst>
                  <a:ext uri="{0D108BD9-81ED-4DB2-BD59-A6C34878D82A}">
                    <a16:rowId xmlns:a16="http://schemas.microsoft.com/office/drawing/2014/main" val="3282495363"/>
                  </a:ext>
                </a:extLst>
              </a:tr>
              <a:tr h="275489">
                <a:tc>
                  <a:txBody>
                    <a:bodyPr/>
                    <a:lstStyle/>
                    <a:p>
                      <a:pPr fontAlgn="base"/>
                      <a:r>
                        <a:rPr lang="ja-JP" altLang="en-US" sz="1600" dirty="0">
                          <a:effectLst/>
                        </a:rPr>
                        <a:t>６）効果の確認</a:t>
                      </a:r>
                    </a:p>
                  </a:txBody>
                  <a:tcPr marL="0" marR="0" marT="0" marB="0" anchor="ctr"/>
                </a:tc>
                <a:tc>
                  <a:txBody>
                    <a:bodyPr/>
                    <a:lstStyle/>
                    <a:p>
                      <a:pPr lvl="0" fontAlgn="base"/>
                      <a:r>
                        <a:rPr lang="ja-JP" altLang="en-US" sz="1600" dirty="0">
                          <a:effectLst/>
                        </a:rPr>
                        <a:t>時系列的な状況の把握</a:t>
                      </a:r>
                    </a:p>
                  </a:txBody>
                  <a:tcPr marL="0" marR="0" marT="0" marB="0" anchor="ctr"/>
                </a:tc>
                <a:extLst>
                  <a:ext uri="{0D108BD9-81ED-4DB2-BD59-A6C34878D82A}">
                    <a16:rowId xmlns:a16="http://schemas.microsoft.com/office/drawing/2014/main" val="1762061774"/>
                  </a:ext>
                </a:extLst>
              </a:tr>
              <a:tr h="315954">
                <a:tc>
                  <a:txBody>
                    <a:bodyPr/>
                    <a:lstStyle/>
                    <a:p>
                      <a:pPr fontAlgn="base"/>
                      <a:r>
                        <a:rPr lang="ja-JP" altLang="en-US" sz="1600" dirty="0">
                          <a:effectLst/>
                        </a:rPr>
                        <a:t>７）歯止めと標準化</a:t>
                      </a:r>
                    </a:p>
                  </a:txBody>
                  <a:tcPr marL="0" marR="0" marT="0" marB="0" anchor="ctr"/>
                </a:tc>
                <a:tc>
                  <a:txBody>
                    <a:bodyPr/>
                    <a:lstStyle/>
                    <a:p>
                      <a:pPr lvl="0" fontAlgn="base"/>
                      <a:r>
                        <a:rPr lang="ja-JP" altLang="en-US" sz="1600" dirty="0">
                          <a:effectLst/>
                        </a:rPr>
                        <a:t>重要要素の抽出と表現</a:t>
                      </a:r>
                    </a:p>
                  </a:txBody>
                  <a:tcPr marL="0" marR="0" marT="0" marB="0" anchor="ctr"/>
                </a:tc>
                <a:extLst>
                  <a:ext uri="{0D108BD9-81ED-4DB2-BD59-A6C34878D82A}">
                    <a16:rowId xmlns:a16="http://schemas.microsoft.com/office/drawing/2014/main" val="4177876225"/>
                  </a:ext>
                </a:extLst>
              </a:tr>
            </a:tbl>
          </a:graphicData>
        </a:graphic>
      </p:graphicFrame>
      <p:cxnSp>
        <p:nvCxnSpPr>
          <p:cNvPr id="5" name="直線コネクタ 4">
            <a:extLst>
              <a:ext uri="{FF2B5EF4-FFF2-40B4-BE49-F238E27FC236}">
                <a16:creationId xmlns:a16="http://schemas.microsoft.com/office/drawing/2014/main" id="{68E3655F-C671-5506-9FFA-08A1ECA3D54A}"/>
              </a:ext>
            </a:extLst>
          </p:cNvPr>
          <p:cNvCxnSpPr>
            <a:cxnSpLocks/>
          </p:cNvCxnSpPr>
          <p:nvPr/>
        </p:nvCxnSpPr>
        <p:spPr>
          <a:xfrm>
            <a:off x="500331" y="5068284"/>
            <a:ext cx="8195994"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6FA498D2-5A3E-B05F-A393-98B9806A1048}"/>
              </a:ext>
            </a:extLst>
          </p:cNvPr>
          <p:cNvSpPr txBox="1"/>
          <p:nvPr/>
        </p:nvSpPr>
        <p:spPr>
          <a:xfrm>
            <a:off x="636196" y="1944080"/>
            <a:ext cx="536994" cy="523220"/>
          </a:xfrm>
          <a:prstGeom prst="rect">
            <a:avLst/>
          </a:prstGeom>
          <a:noFill/>
        </p:spPr>
        <p:txBody>
          <a:bodyPr wrap="square" rtlCol="0">
            <a:spAutoFit/>
          </a:bodyPr>
          <a:lstStyle/>
          <a:p>
            <a:r>
              <a:rPr lang="en-US" altLang="ja-JP" sz="2800" b="1" dirty="0">
                <a:solidFill>
                  <a:srgbClr val="FF0000"/>
                </a:solidFill>
              </a:rPr>
              <a:t>P</a:t>
            </a:r>
            <a:endParaRPr lang="ja-JP" altLang="en-US" sz="2800" b="1" dirty="0">
              <a:solidFill>
                <a:srgbClr val="FF0000"/>
              </a:solidFill>
            </a:endParaRPr>
          </a:p>
        </p:txBody>
      </p:sp>
      <p:sp>
        <p:nvSpPr>
          <p:cNvPr id="7" name="テキスト ボックス 6">
            <a:extLst>
              <a:ext uri="{FF2B5EF4-FFF2-40B4-BE49-F238E27FC236}">
                <a16:creationId xmlns:a16="http://schemas.microsoft.com/office/drawing/2014/main" id="{8C1AE31F-BC45-9B2A-76D2-ED3FDA79ADED}"/>
              </a:ext>
            </a:extLst>
          </p:cNvPr>
          <p:cNvSpPr txBox="1"/>
          <p:nvPr/>
        </p:nvSpPr>
        <p:spPr>
          <a:xfrm>
            <a:off x="608582" y="5118874"/>
            <a:ext cx="536994" cy="523220"/>
          </a:xfrm>
          <a:prstGeom prst="rect">
            <a:avLst/>
          </a:prstGeom>
          <a:noFill/>
        </p:spPr>
        <p:txBody>
          <a:bodyPr wrap="square" rtlCol="0">
            <a:spAutoFit/>
          </a:bodyPr>
          <a:lstStyle/>
          <a:p>
            <a:r>
              <a:rPr lang="en-US" altLang="ja-JP" sz="2800" b="1" dirty="0">
                <a:solidFill>
                  <a:srgbClr val="FF0000"/>
                </a:solidFill>
              </a:rPr>
              <a:t>D</a:t>
            </a:r>
            <a:endParaRPr lang="ja-JP" altLang="en-US" sz="2800" b="1" dirty="0">
              <a:solidFill>
                <a:srgbClr val="FF0000"/>
              </a:solidFill>
            </a:endParaRPr>
          </a:p>
        </p:txBody>
      </p:sp>
      <p:sp>
        <p:nvSpPr>
          <p:cNvPr id="8" name="テキスト ボックス 7">
            <a:extLst>
              <a:ext uri="{FF2B5EF4-FFF2-40B4-BE49-F238E27FC236}">
                <a16:creationId xmlns:a16="http://schemas.microsoft.com/office/drawing/2014/main" id="{7274A064-96E5-A04E-92D2-30A55C50B536}"/>
              </a:ext>
            </a:extLst>
          </p:cNvPr>
          <p:cNvSpPr txBox="1"/>
          <p:nvPr/>
        </p:nvSpPr>
        <p:spPr>
          <a:xfrm>
            <a:off x="616668" y="5497934"/>
            <a:ext cx="536994" cy="523220"/>
          </a:xfrm>
          <a:prstGeom prst="rect">
            <a:avLst/>
          </a:prstGeom>
          <a:noFill/>
        </p:spPr>
        <p:txBody>
          <a:bodyPr wrap="square" rtlCol="0">
            <a:spAutoFit/>
          </a:bodyPr>
          <a:lstStyle/>
          <a:p>
            <a:r>
              <a:rPr lang="en-US" altLang="ja-JP" sz="2800" b="1" dirty="0">
                <a:solidFill>
                  <a:srgbClr val="FF0000"/>
                </a:solidFill>
              </a:rPr>
              <a:t>C</a:t>
            </a:r>
            <a:endParaRPr lang="ja-JP" altLang="en-US" sz="2800" b="1" dirty="0">
              <a:solidFill>
                <a:srgbClr val="FF0000"/>
              </a:solidFill>
            </a:endParaRPr>
          </a:p>
        </p:txBody>
      </p:sp>
      <p:sp>
        <p:nvSpPr>
          <p:cNvPr id="9" name="テキスト ボックス 8">
            <a:extLst>
              <a:ext uri="{FF2B5EF4-FFF2-40B4-BE49-F238E27FC236}">
                <a16:creationId xmlns:a16="http://schemas.microsoft.com/office/drawing/2014/main" id="{A51C7E9A-019D-2C8B-7356-90DDE183FBFA}"/>
              </a:ext>
            </a:extLst>
          </p:cNvPr>
          <p:cNvSpPr txBox="1"/>
          <p:nvPr/>
        </p:nvSpPr>
        <p:spPr>
          <a:xfrm>
            <a:off x="626372" y="5869894"/>
            <a:ext cx="536994" cy="523220"/>
          </a:xfrm>
          <a:prstGeom prst="rect">
            <a:avLst/>
          </a:prstGeom>
          <a:noFill/>
        </p:spPr>
        <p:txBody>
          <a:bodyPr wrap="square" rtlCol="0">
            <a:spAutoFit/>
          </a:bodyPr>
          <a:lstStyle/>
          <a:p>
            <a:r>
              <a:rPr lang="en-US" altLang="ja-JP" sz="2800" b="1" dirty="0">
                <a:solidFill>
                  <a:srgbClr val="FF0000"/>
                </a:solidFill>
              </a:rPr>
              <a:t>A</a:t>
            </a:r>
            <a:endParaRPr lang="ja-JP" altLang="en-US" sz="2800" b="1" dirty="0">
              <a:solidFill>
                <a:srgbClr val="FF0000"/>
              </a:solidFill>
            </a:endParaRPr>
          </a:p>
        </p:txBody>
      </p:sp>
      <p:sp>
        <p:nvSpPr>
          <p:cNvPr id="11" name="テキスト ボックス 10">
            <a:extLst>
              <a:ext uri="{FF2B5EF4-FFF2-40B4-BE49-F238E27FC236}">
                <a16:creationId xmlns:a16="http://schemas.microsoft.com/office/drawing/2014/main" id="{16AFE5DF-EFF9-FA1B-F987-811E9C7CB94C}"/>
              </a:ext>
            </a:extLst>
          </p:cNvPr>
          <p:cNvSpPr txBox="1"/>
          <p:nvPr/>
        </p:nvSpPr>
        <p:spPr>
          <a:xfrm>
            <a:off x="754772" y="254024"/>
            <a:ext cx="8095029" cy="923330"/>
          </a:xfrm>
          <a:prstGeom prst="rect">
            <a:avLst/>
          </a:prstGeom>
          <a:noFill/>
        </p:spPr>
        <p:txBody>
          <a:bodyPr wrap="square" rtlCol="0">
            <a:spAutoFit/>
          </a:bodyPr>
          <a:lstStyle/>
          <a:p>
            <a:r>
              <a:rPr lang="en-US" altLang="ja-JP" b="1" dirty="0"/>
              <a:t>PDCA</a:t>
            </a:r>
            <a:r>
              <a:rPr lang="ja-JP" altLang="en-US" b="1" dirty="0"/>
              <a:t>のステップを実践するフォーマット</a:t>
            </a:r>
            <a:r>
              <a:rPr lang="ja-JP" altLang="en-US" dirty="0"/>
              <a:t>になっている</a:t>
            </a:r>
            <a:endParaRPr lang="en-US" altLang="ja-JP" dirty="0"/>
          </a:p>
          <a:p>
            <a:r>
              <a:rPr lang="en-US" altLang="ja-JP" dirty="0"/>
              <a:t>P</a:t>
            </a:r>
            <a:r>
              <a:rPr lang="ja-JP" altLang="en-US" dirty="0"/>
              <a:t>に重心が置かれ、どう考え、どう行動したか紙面上で明確になる</a:t>
            </a:r>
            <a:endParaRPr lang="en-US" altLang="ja-JP" dirty="0"/>
          </a:p>
          <a:p>
            <a:r>
              <a:rPr lang="ja-JP" altLang="en-US" dirty="0"/>
              <a:t>考えの浅さや場当たり的行動はストーリーはを破綻させ、馬脚を現す</a:t>
            </a:r>
          </a:p>
        </p:txBody>
      </p:sp>
    </p:spTree>
    <p:extLst>
      <p:ext uri="{BB962C8B-B14F-4D97-AF65-F5344CB8AC3E}">
        <p14:creationId xmlns:p14="http://schemas.microsoft.com/office/powerpoint/2010/main" val="1782107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四角形: 角を丸くする 14">
            <a:extLst>
              <a:ext uri="{FF2B5EF4-FFF2-40B4-BE49-F238E27FC236}">
                <a16:creationId xmlns:a16="http://schemas.microsoft.com/office/drawing/2014/main" id="{76F38FCE-E41A-4997-4D07-1E6851F4997F}"/>
              </a:ext>
            </a:extLst>
          </p:cNvPr>
          <p:cNvSpPr/>
          <p:nvPr/>
        </p:nvSpPr>
        <p:spPr>
          <a:xfrm>
            <a:off x="554067" y="5046888"/>
            <a:ext cx="8298799" cy="906651"/>
          </a:xfrm>
          <a:prstGeom prst="roundRect">
            <a:avLst>
              <a:gd name="adj" fmla="val 20197"/>
            </a:avLst>
          </a:prstGeom>
          <a:solidFill>
            <a:schemeClr val="accent6">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四角形: 角を丸くする 21">
            <a:extLst>
              <a:ext uri="{FF2B5EF4-FFF2-40B4-BE49-F238E27FC236}">
                <a16:creationId xmlns:a16="http://schemas.microsoft.com/office/drawing/2014/main" id="{482F9FF2-0256-8EF8-477D-0CFE6F2757BA}"/>
              </a:ext>
            </a:extLst>
          </p:cNvPr>
          <p:cNvSpPr/>
          <p:nvPr/>
        </p:nvSpPr>
        <p:spPr>
          <a:xfrm>
            <a:off x="554067" y="580136"/>
            <a:ext cx="8169215" cy="2025451"/>
          </a:xfrm>
          <a:prstGeom prst="roundRect">
            <a:avLst>
              <a:gd name="adj" fmla="val 12148"/>
            </a:avLst>
          </a:prstGeom>
          <a:solidFill>
            <a:srgbClr val="FFCC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414F5CD-81D1-081D-8679-F9D3886DDA0B}"/>
              </a:ext>
            </a:extLst>
          </p:cNvPr>
          <p:cNvSpPr txBox="1"/>
          <p:nvPr/>
        </p:nvSpPr>
        <p:spPr>
          <a:xfrm>
            <a:off x="2345270" y="1957416"/>
            <a:ext cx="5736320" cy="400110"/>
          </a:xfrm>
          <a:prstGeom prst="rect">
            <a:avLst/>
          </a:prstGeom>
          <a:noFill/>
        </p:spPr>
        <p:txBody>
          <a:bodyPr wrap="square" rtlCol="0">
            <a:spAutoFit/>
          </a:bodyPr>
          <a:lstStyle/>
          <a:p>
            <a:r>
              <a:rPr kumimoji="1" lang="ja-JP" altLang="en-US" sz="2000" b="1" dirty="0"/>
              <a:t>緊急度・重要度・拡大傾向</a:t>
            </a:r>
            <a:r>
              <a:rPr kumimoji="1" lang="ja-JP" altLang="en-US" sz="2000" dirty="0"/>
              <a:t>からテーマを選ぶ</a:t>
            </a:r>
          </a:p>
        </p:txBody>
      </p:sp>
      <p:sp>
        <p:nvSpPr>
          <p:cNvPr id="7" name="テキスト ボックス 6">
            <a:extLst>
              <a:ext uri="{FF2B5EF4-FFF2-40B4-BE49-F238E27FC236}">
                <a16:creationId xmlns:a16="http://schemas.microsoft.com/office/drawing/2014/main" id="{A4DA943A-2A9D-24FF-A292-1729A8C485BE}"/>
              </a:ext>
            </a:extLst>
          </p:cNvPr>
          <p:cNvSpPr txBox="1"/>
          <p:nvPr/>
        </p:nvSpPr>
        <p:spPr>
          <a:xfrm>
            <a:off x="2334175" y="1466949"/>
            <a:ext cx="1492371" cy="400110"/>
          </a:xfrm>
          <a:prstGeom prst="rect">
            <a:avLst/>
          </a:prstGeom>
          <a:solidFill>
            <a:srgbClr val="FFFF00"/>
          </a:solidFill>
        </p:spPr>
        <p:txBody>
          <a:bodyPr wrap="square" rtlCol="0">
            <a:spAutoFit/>
          </a:bodyPr>
          <a:lstStyle/>
          <a:p>
            <a:r>
              <a:rPr kumimoji="1" lang="ja-JP" altLang="en-US" sz="2000" dirty="0">
                <a:highlight>
                  <a:srgbClr val="FFFF00"/>
                </a:highlight>
              </a:rPr>
              <a:t>あるべき姿</a:t>
            </a:r>
          </a:p>
        </p:txBody>
      </p:sp>
      <p:sp>
        <p:nvSpPr>
          <p:cNvPr id="9" name="テキスト ボックス 8">
            <a:extLst>
              <a:ext uri="{FF2B5EF4-FFF2-40B4-BE49-F238E27FC236}">
                <a16:creationId xmlns:a16="http://schemas.microsoft.com/office/drawing/2014/main" id="{D2640AB1-E958-5DA6-18F6-B405D59BC9DB}"/>
              </a:ext>
            </a:extLst>
          </p:cNvPr>
          <p:cNvSpPr txBox="1"/>
          <p:nvPr/>
        </p:nvSpPr>
        <p:spPr>
          <a:xfrm>
            <a:off x="5109006" y="1466949"/>
            <a:ext cx="813758" cy="400110"/>
          </a:xfrm>
          <a:prstGeom prst="rect">
            <a:avLst/>
          </a:prstGeom>
          <a:solidFill>
            <a:srgbClr val="FFFF00"/>
          </a:solidFill>
        </p:spPr>
        <p:txBody>
          <a:bodyPr wrap="square" rtlCol="0">
            <a:spAutoFit/>
          </a:bodyPr>
          <a:lstStyle/>
          <a:p>
            <a:r>
              <a:rPr kumimoji="1" lang="ja-JP" altLang="en-US" sz="2000">
                <a:highlight>
                  <a:srgbClr val="FFFF00"/>
                </a:highlight>
              </a:rPr>
              <a:t>現実</a:t>
            </a:r>
            <a:endParaRPr kumimoji="1" lang="ja-JP" altLang="en-US" sz="2000" dirty="0">
              <a:highlight>
                <a:srgbClr val="FFFF00"/>
              </a:highlight>
            </a:endParaRPr>
          </a:p>
        </p:txBody>
      </p:sp>
      <p:sp>
        <p:nvSpPr>
          <p:cNvPr id="10" name="矢印: 左右 9">
            <a:extLst>
              <a:ext uri="{FF2B5EF4-FFF2-40B4-BE49-F238E27FC236}">
                <a16:creationId xmlns:a16="http://schemas.microsoft.com/office/drawing/2014/main" id="{614971A2-D150-E9AD-7005-FCE81B25B223}"/>
              </a:ext>
            </a:extLst>
          </p:cNvPr>
          <p:cNvSpPr/>
          <p:nvPr/>
        </p:nvSpPr>
        <p:spPr>
          <a:xfrm>
            <a:off x="4092527" y="1528188"/>
            <a:ext cx="750498" cy="27763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B384D343-FC47-7AA2-1C16-9114A3C9EC61}"/>
              </a:ext>
            </a:extLst>
          </p:cNvPr>
          <p:cNvSpPr txBox="1"/>
          <p:nvPr/>
        </p:nvSpPr>
        <p:spPr>
          <a:xfrm>
            <a:off x="3288114" y="1023386"/>
            <a:ext cx="2359324" cy="369332"/>
          </a:xfrm>
          <a:prstGeom prst="rect">
            <a:avLst/>
          </a:prstGeom>
          <a:noFill/>
        </p:spPr>
        <p:txBody>
          <a:bodyPr wrap="square" rtlCol="0">
            <a:spAutoFit/>
          </a:bodyPr>
          <a:lstStyle/>
          <a:p>
            <a:r>
              <a:rPr kumimoji="1" lang="ja-JP" altLang="en-US" dirty="0"/>
              <a:t>この</a:t>
            </a:r>
            <a:r>
              <a:rPr kumimoji="1" lang="ja-JP" altLang="en-US" b="1" dirty="0"/>
              <a:t>ギャップが問題</a:t>
            </a:r>
          </a:p>
        </p:txBody>
      </p:sp>
      <p:sp>
        <p:nvSpPr>
          <p:cNvPr id="16" name="テキスト ボックス 15">
            <a:extLst>
              <a:ext uri="{FF2B5EF4-FFF2-40B4-BE49-F238E27FC236}">
                <a16:creationId xmlns:a16="http://schemas.microsoft.com/office/drawing/2014/main" id="{00B4955A-BB49-BA80-276A-BA1D5577C164}"/>
              </a:ext>
            </a:extLst>
          </p:cNvPr>
          <p:cNvSpPr txBox="1"/>
          <p:nvPr/>
        </p:nvSpPr>
        <p:spPr>
          <a:xfrm>
            <a:off x="742055" y="657538"/>
            <a:ext cx="4359215" cy="461665"/>
          </a:xfrm>
          <a:prstGeom prst="rect">
            <a:avLst/>
          </a:prstGeom>
          <a:noFill/>
        </p:spPr>
        <p:txBody>
          <a:bodyPr wrap="square">
            <a:spAutoFit/>
          </a:bodyPr>
          <a:lstStyle/>
          <a:p>
            <a:r>
              <a:rPr lang="ja-JP" altLang="ja-JP" sz="2400" dirty="0">
                <a:solidFill>
                  <a:srgbClr val="000000"/>
                </a:solidFill>
                <a:latin typeface="游ゴシック" panose="020B0400000000000000" pitchFamily="50" charset="-128"/>
              </a:rPr>
              <a:t>１）テーマの選定</a:t>
            </a:r>
            <a:endParaRPr lang="en-US" altLang="ja-JP" sz="2400" dirty="0">
              <a:solidFill>
                <a:srgbClr val="000000"/>
              </a:solidFill>
              <a:latin typeface="游ゴシック" panose="020B0400000000000000" pitchFamily="50" charset="-128"/>
            </a:endParaRPr>
          </a:p>
        </p:txBody>
      </p:sp>
      <p:sp>
        <p:nvSpPr>
          <p:cNvPr id="17" name="テキスト ボックス 16">
            <a:extLst>
              <a:ext uri="{FF2B5EF4-FFF2-40B4-BE49-F238E27FC236}">
                <a16:creationId xmlns:a16="http://schemas.microsoft.com/office/drawing/2014/main" id="{6107B376-3DDD-BDFA-F72D-08A63EB7F5C9}"/>
              </a:ext>
            </a:extLst>
          </p:cNvPr>
          <p:cNvSpPr txBox="1"/>
          <p:nvPr/>
        </p:nvSpPr>
        <p:spPr>
          <a:xfrm>
            <a:off x="2814201" y="2811376"/>
            <a:ext cx="6217125" cy="1200329"/>
          </a:xfrm>
          <a:prstGeom prst="rect">
            <a:avLst/>
          </a:prstGeom>
          <a:noFill/>
        </p:spPr>
        <p:txBody>
          <a:bodyPr wrap="square">
            <a:spAutoFit/>
          </a:bodyPr>
          <a:lstStyle/>
          <a:p>
            <a:r>
              <a:rPr lang="ja-JP" altLang="en-US" sz="2000" dirty="0">
                <a:solidFill>
                  <a:srgbClr val="000000"/>
                </a:solidFill>
                <a:latin typeface="游ゴシック" panose="020B0400000000000000" pitchFamily="50" charset="-128"/>
              </a:rPr>
              <a:t>「問題」＝運営の支障になるもの</a:t>
            </a:r>
            <a:endParaRPr lang="en-US" altLang="ja-JP" sz="2000" dirty="0">
              <a:solidFill>
                <a:srgbClr val="000000"/>
              </a:solidFill>
              <a:latin typeface="游ゴシック" panose="020B0400000000000000" pitchFamily="50" charset="-128"/>
            </a:endParaRPr>
          </a:p>
          <a:p>
            <a:endParaRPr lang="en-US" altLang="ja-JP" sz="1050" dirty="0">
              <a:solidFill>
                <a:srgbClr val="000000"/>
              </a:solidFill>
              <a:latin typeface="游ゴシック" panose="020B0400000000000000" pitchFamily="50" charset="-128"/>
            </a:endParaRPr>
          </a:p>
          <a:p>
            <a:r>
              <a:rPr lang="ja-JP" altLang="en-US" sz="2000" dirty="0">
                <a:solidFill>
                  <a:srgbClr val="000000"/>
                </a:solidFill>
                <a:latin typeface="游ゴシック" panose="020B0400000000000000" pitchFamily="50" charset="-128"/>
              </a:rPr>
              <a:t>　</a:t>
            </a:r>
            <a:r>
              <a:rPr lang="en-US" altLang="ja-JP" sz="2000" dirty="0">
                <a:solidFill>
                  <a:srgbClr val="000000"/>
                </a:solidFill>
                <a:latin typeface="游ゴシック" panose="020B0400000000000000" pitchFamily="50" charset="-128"/>
              </a:rPr>
              <a:t>(</a:t>
            </a:r>
            <a:r>
              <a:rPr lang="ja-JP" altLang="en-US" sz="2000" dirty="0">
                <a:solidFill>
                  <a:srgbClr val="000000"/>
                </a:solidFill>
                <a:latin typeface="游ゴシック" panose="020B0400000000000000" pitchFamily="50" charset="-128"/>
              </a:rPr>
              <a:t>例）材料費の高騰、半導体や樹脂材料不足</a:t>
            </a:r>
            <a:endParaRPr lang="en-US" altLang="ja-JP" sz="2000" dirty="0">
              <a:solidFill>
                <a:srgbClr val="000000"/>
              </a:solidFill>
              <a:latin typeface="游ゴシック" panose="020B0400000000000000" pitchFamily="50" charset="-128"/>
            </a:endParaRPr>
          </a:p>
          <a:p>
            <a:r>
              <a:rPr lang="ja-JP" altLang="en-US" sz="2000" dirty="0">
                <a:solidFill>
                  <a:srgbClr val="000000"/>
                </a:solidFill>
                <a:latin typeface="游ゴシック" panose="020B0400000000000000" pitchFamily="50" charset="-128"/>
              </a:rPr>
              <a:t>　　　 新工法・新設備の失敗</a:t>
            </a:r>
            <a:endParaRPr lang="ja-JP" altLang="en-US" sz="2000" dirty="0"/>
          </a:p>
        </p:txBody>
      </p:sp>
      <p:sp>
        <p:nvSpPr>
          <p:cNvPr id="18" name="テキスト ボックス 17">
            <a:extLst>
              <a:ext uri="{FF2B5EF4-FFF2-40B4-BE49-F238E27FC236}">
                <a16:creationId xmlns:a16="http://schemas.microsoft.com/office/drawing/2014/main" id="{9474F2D1-A837-059B-AE1F-09F99BC3DC84}"/>
              </a:ext>
            </a:extLst>
          </p:cNvPr>
          <p:cNvSpPr txBox="1"/>
          <p:nvPr/>
        </p:nvSpPr>
        <p:spPr>
          <a:xfrm>
            <a:off x="797420" y="2753872"/>
            <a:ext cx="2569231" cy="400110"/>
          </a:xfrm>
          <a:prstGeom prst="rect">
            <a:avLst/>
          </a:prstGeom>
          <a:noFill/>
        </p:spPr>
        <p:txBody>
          <a:bodyPr wrap="square">
            <a:spAutoFit/>
          </a:bodyPr>
          <a:lstStyle/>
          <a:p>
            <a:r>
              <a:rPr lang="ja-JP" altLang="en-US" sz="2000" u="sng" dirty="0">
                <a:solidFill>
                  <a:srgbClr val="000000"/>
                </a:solidFill>
                <a:latin typeface="游ゴシック" panose="020B0400000000000000" pitchFamily="50" charset="-128"/>
              </a:rPr>
              <a:t>よくある誤解：</a:t>
            </a:r>
            <a:endParaRPr lang="ja-JP" altLang="en-US" sz="2000" u="sng" dirty="0"/>
          </a:p>
        </p:txBody>
      </p:sp>
      <p:sp>
        <p:nvSpPr>
          <p:cNvPr id="20" name="テキスト ボックス 19">
            <a:extLst>
              <a:ext uri="{FF2B5EF4-FFF2-40B4-BE49-F238E27FC236}">
                <a16:creationId xmlns:a16="http://schemas.microsoft.com/office/drawing/2014/main" id="{3B42948A-E2C2-1E64-379C-DA722C73402C}"/>
              </a:ext>
            </a:extLst>
          </p:cNvPr>
          <p:cNvSpPr txBox="1"/>
          <p:nvPr/>
        </p:nvSpPr>
        <p:spPr>
          <a:xfrm>
            <a:off x="822581" y="4415839"/>
            <a:ext cx="7034122" cy="400110"/>
          </a:xfrm>
          <a:prstGeom prst="rect">
            <a:avLst/>
          </a:prstGeom>
          <a:noFill/>
        </p:spPr>
        <p:txBody>
          <a:bodyPr wrap="square">
            <a:spAutoFit/>
          </a:bodyPr>
          <a:lstStyle/>
          <a:p>
            <a:r>
              <a:rPr lang="ja-JP" altLang="en-US" sz="2000" dirty="0">
                <a:solidFill>
                  <a:srgbClr val="000000"/>
                </a:solidFill>
                <a:latin typeface="游ゴシック" panose="020B0400000000000000" pitchFamily="50" charset="-128"/>
              </a:rPr>
              <a:t>これは間違いではないが、</a:t>
            </a:r>
            <a:r>
              <a:rPr lang="ja-JP" altLang="en-US" sz="2000" b="1" dirty="0">
                <a:solidFill>
                  <a:srgbClr val="000000"/>
                </a:solidFill>
                <a:latin typeface="游ゴシック" panose="020B0400000000000000" pitchFamily="50" charset="-128"/>
              </a:rPr>
              <a:t>顕在化した問題は氷山の一角</a:t>
            </a:r>
            <a:endParaRPr lang="ja-JP" altLang="en-US" sz="2000" b="1" dirty="0"/>
          </a:p>
        </p:txBody>
      </p:sp>
      <p:sp>
        <p:nvSpPr>
          <p:cNvPr id="21" name="テキスト ボックス 20">
            <a:extLst>
              <a:ext uri="{FF2B5EF4-FFF2-40B4-BE49-F238E27FC236}">
                <a16:creationId xmlns:a16="http://schemas.microsoft.com/office/drawing/2014/main" id="{AD39D65A-6D06-D816-829F-87E8705DC6EE}"/>
              </a:ext>
            </a:extLst>
          </p:cNvPr>
          <p:cNvSpPr txBox="1"/>
          <p:nvPr/>
        </p:nvSpPr>
        <p:spPr>
          <a:xfrm>
            <a:off x="955204" y="5161620"/>
            <a:ext cx="6098873" cy="707886"/>
          </a:xfrm>
          <a:prstGeom prst="rect">
            <a:avLst/>
          </a:prstGeom>
          <a:noFill/>
        </p:spPr>
        <p:txBody>
          <a:bodyPr wrap="square">
            <a:spAutoFit/>
          </a:bodyPr>
          <a:lstStyle/>
          <a:p>
            <a:r>
              <a:rPr lang="ja-JP" altLang="en-US" sz="2000" dirty="0">
                <a:solidFill>
                  <a:srgbClr val="000000"/>
                </a:solidFill>
                <a:latin typeface="游ゴシック" panose="020B0400000000000000" pitchFamily="50" charset="-128"/>
              </a:rPr>
              <a:t>方針で示された目標（</a:t>
            </a:r>
            <a:r>
              <a:rPr lang="en-US" altLang="ja-JP" sz="2000" dirty="0">
                <a:solidFill>
                  <a:srgbClr val="000000"/>
                </a:solidFill>
                <a:latin typeface="游ゴシック" panose="020B0400000000000000" pitchFamily="50" charset="-128"/>
              </a:rPr>
              <a:t>QCD</a:t>
            </a:r>
            <a:r>
              <a:rPr lang="ja-JP" altLang="en-US" sz="2000" dirty="0">
                <a:solidFill>
                  <a:srgbClr val="000000"/>
                </a:solidFill>
                <a:latin typeface="游ゴシック" panose="020B0400000000000000" pitchFamily="50" charset="-128"/>
              </a:rPr>
              <a:t>）の達成を阻むものや</a:t>
            </a:r>
            <a:endParaRPr lang="en-US" altLang="ja-JP" sz="2000" dirty="0">
              <a:solidFill>
                <a:srgbClr val="000000"/>
              </a:solidFill>
              <a:latin typeface="游ゴシック" panose="020B0400000000000000" pitchFamily="50" charset="-128"/>
            </a:endParaRPr>
          </a:p>
          <a:p>
            <a:r>
              <a:rPr lang="ja-JP" altLang="en-US" sz="2000" dirty="0">
                <a:solidFill>
                  <a:srgbClr val="000000"/>
                </a:solidFill>
                <a:latin typeface="游ゴシック" panose="020B0400000000000000" pitchFamily="50" charset="-128"/>
              </a:rPr>
              <a:t>会社を蝕む慢性病が本質問題である</a:t>
            </a:r>
            <a:endParaRPr lang="ja-JP" altLang="en-US" sz="2000" dirty="0"/>
          </a:p>
        </p:txBody>
      </p:sp>
      <p:pic>
        <p:nvPicPr>
          <p:cNvPr id="1026" name="Picture 2" descr="無料イラスト モグラ叩きゲーム">
            <a:extLst>
              <a:ext uri="{FF2B5EF4-FFF2-40B4-BE49-F238E27FC236}">
                <a16:creationId xmlns:a16="http://schemas.microsoft.com/office/drawing/2014/main" id="{9B1514CE-885D-D258-C7BF-93488F4A6C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581" y="3136358"/>
            <a:ext cx="1839220" cy="1127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6204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四角形: 角を丸くする 46">
            <a:extLst>
              <a:ext uri="{FF2B5EF4-FFF2-40B4-BE49-F238E27FC236}">
                <a16:creationId xmlns:a16="http://schemas.microsoft.com/office/drawing/2014/main" id="{38607E39-FF54-7B77-6684-A54026511411}"/>
              </a:ext>
            </a:extLst>
          </p:cNvPr>
          <p:cNvSpPr/>
          <p:nvPr/>
        </p:nvSpPr>
        <p:spPr>
          <a:xfrm>
            <a:off x="448574" y="389614"/>
            <a:ext cx="8169215" cy="2663005"/>
          </a:xfrm>
          <a:prstGeom prst="roundRect">
            <a:avLst>
              <a:gd name="adj" fmla="val 6817"/>
            </a:avLst>
          </a:prstGeom>
          <a:solidFill>
            <a:schemeClr val="accent4">
              <a:lumMod val="20000"/>
              <a:lumOff val="8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59BEA087-5D05-7938-722E-817E9511E7E7}"/>
              </a:ext>
            </a:extLst>
          </p:cNvPr>
          <p:cNvSpPr txBox="1"/>
          <p:nvPr/>
        </p:nvSpPr>
        <p:spPr>
          <a:xfrm>
            <a:off x="655607" y="525583"/>
            <a:ext cx="4572000" cy="400110"/>
          </a:xfrm>
          <a:prstGeom prst="rect">
            <a:avLst/>
          </a:prstGeom>
          <a:noFill/>
        </p:spPr>
        <p:txBody>
          <a:bodyPr wrap="square">
            <a:spAutoFit/>
          </a:bodyPr>
          <a:lstStyle/>
          <a:p>
            <a:pPr fontAlgn="base"/>
            <a:r>
              <a:rPr lang="ja-JP" altLang="en-US" sz="2000" dirty="0">
                <a:solidFill>
                  <a:srgbClr val="000000"/>
                </a:solidFill>
                <a:latin typeface="游ゴシック" panose="020B0400000000000000" pitchFamily="50" charset="-128"/>
              </a:rPr>
              <a:t>２</a:t>
            </a:r>
            <a:r>
              <a:rPr lang="ja-JP" altLang="ja-JP" sz="2000" dirty="0">
                <a:solidFill>
                  <a:srgbClr val="000000"/>
                </a:solidFill>
                <a:latin typeface="游ゴシック" panose="020B0400000000000000" pitchFamily="50" charset="-128"/>
              </a:rPr>
              <a:t>）現状の把握</a:t>
            </a:r>
            <a:endParaRPr lang="ja-JP" altLang="ja-JP" sz="2000" dirty="0">
              <a:latin typeface="Arial" panose="020B0604020202020204" pitchFamily="34" charset="0"/>
            </a:endParaRPr>
          </a:p>
        </p:txBody>
      </p:sp>
      <p:sp>
        <p:nvSpPr>
          <p:cNvPr id="8" name="テキスト ボックス 7">
            <a:extLst>
              <a:ext uri="{FF2B5EF4-FFF2-40B4-BE49-F238E27FC236}">
                <a16:creationId xmlns:a16="http://schemas.microsoft.com/office/drawing/2014/main" id="{D25776CD-576B-06DE-5AF6-634177657725}"/>
              </a:ext>
            </a:extLst>
          </p:cNvPr>
          <p:cNvSpPr txBox="1"/>
          <p:nvPr/>
        </p:nvSpPr>
        <p:spPr>
          <a:xfrm>
            <a:off x="723795" y="1371720"/>
            <a:ext cx="5955102" cy="646331"/>
          </a:xfrm>
          <a:prstGeom prst="rect">
            <a:avLst/>
          </a:prstGeom>
          <a:noFill/>
        </p:spPr>
        <p:txBody>
          <a:bodyPr wrap="square" rtlCol="0">
            <a:spAutoFit/>
          </a:bodyPr>
          <a:lstStyle/>
          <a:p>
            <a:r>
              <a:rPr kumimoji="1" lang="ja-JP" altLang="en-US" dirty="0"/>
              <a:t>問題の全体を俯瞰し、着眼すべきポイントを絞り込む</a:t>
            </a:r>
            <a:endParaRPr kumimoji="1" lang="en-US" altLang="ja-JP" dirty="0"/>
          </a:p>
          <a:p>
            <a:r>
              <a:rPr kumimoji="1" lang="ja-JP" altLang="en-US" dirty="0"/>
              <a:t>（特性要因図：魚の骨、パレート図、重回帰分析など）</a:t>
            </a:r>
          </a:p>
        </p:txBody>
      </p:sp>
      <p:sp>
        <p:nvSpPr>
          <p:cNvPr id="12" name="テキスト ボックス 11">
            <a:extLst>
              <a:ext uri="{FF2B5EF4-FFF2-40B4-BE49-F238E27FC236}">
                <a16:creationId xmlns:a16="http://schemas.microsoft.com/office/drawing/2014/main" id="{D1D9752F-D73F-F7F4-6E91-72D97550B3C0}"/>
              </a:ext>
            </a:extLst>
          </p:cNvPr>
          <p:cNvSpPr txBox="1"/>
          <p:nvPr/>
        </p:nvSpPr>
        <p:spPr>
          <a:xfrm>
            <a:off x="2852468" y="529148"/>
            <a:ext cx="3439063" cy="369332"/>
          </a:xfrm>
          <a:prstGeom prst="rect">
            <a:avLst/>
          </a:prstGeom>
          <a:noFill/>
        </p:spPr>
        <p:txBody>
          <a:bodyPr wrap="square" rtlCol="0">
            <a:spAutoFit/>
          </a:bodyPr>
          <a:lstStyle/>
          <a:p>
            <a:r>
              <a:rPr kumimoji="1" lang="ja-JP" altLang="en-US" b="1" dirty="0"/>
              <a:t>着眼大局</a:t>
            </a:r>
          </a:p>
        </p:txBody>
      </p:sp>
      <p:sp>
        <p:nvSpPr>
          <p:cNvPr id="13" name="矢印: 右 12">
            <a:extLst>
              <a:ext uri="{FF2B5EF4-FFF2-40B4-BE49-F238E27FC236}">
                <a16:creationId xmlns:a16="http://schemas.microsoft.com/office/drawing/2014/main" id="{5C22ADAA-DDA7-B1A1-8311-F50C41984854}"/>
              </a:ext>
            </a:extLst>
          </p:cNvPr>
          <p:cNvSpPr/>
          <p:nvPr/>
        </p:nvSpPr>
        <p:spPr>
          <a:xfrm rot="5400000">
            <a:off x="1640969" y="1960077"/>
            <a:ext cx="224286" cy="3152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98AA9801-1234-CA98-EBC6-4025D7BAD537}"/>
              </a:ext>
            </a:extLst>
          </p:cNvPr>
          <p:cNvSpPr txBox="1"/>
          <p:nvPr/>
        </p:nvSpPr>
        <p:spPr>
          <a:xfrm>
            <a:off x="807925" y="2235187"/>
            <a:ext cx="5693433" cy="369332"/>
          </a:xfrm>
          <a:prstGeom prst="rect">
            <a:avLst/>
          </a:prstGeom>
          <a:noFill/>
        </p:spPr>
        <p:txBody>
          <a:bodyPr wrap="square">
            <a:spAutoFit/>
          </a:bodyPr>
          <a:lstStyle/>
          <a:p>
            <a:pPr fontAlgn="base"/>
            <a:r>
              <a:rPr lang="ja-JP" altLang="en-US" sz="1800" dirty="0">
                <a:solidFill>
                  <a:srgbClr val="000000"/>
                </a:solidFill>
                <a:latin typeface="游ゴシック" panose="020B0400000000000000" pitchFamily="50" charset="-128"/>
              </a:rPr>
              <a:t>要因を</a:t>
            </a:r>
            <a:r>
              <a:rPr lang="ja-JP" altLang="en-US" sz="1800" b="1" dirty="0">
                <a:solidFill>
                  <a:srgbClr val="000000"/>
                </a:solidFill>
                <a:latin typeface="游ゴシック" panose="020B0400000000000000" pitchFamily="50" charset="-128"/>
              </a:rPr>
              <a:t>すべて</a:t>
            </a:r>
            <a:r>
              <a:rPr lang="ja-JP" altLang="en-US" sz="1800" dirty="0">
                <a:solidFill>
                  <a:srgbClr val="000000"/>
                </a:solidFill>
                <a:latin typeface="游ゴシック" panose="020B0400000000000000" pitchFamily="50" charset="-128"/>
              </a:rPr>
              <a:t>洗い出す（直感で絞り込まないこと）</a:t>
            </a:r>
            <a:endParaRPr lang="ja-JP" altLang="ja-JP" sz="1800" dirty="0">
              <a:latin typeface="Arial" panose="020B0604020202020204" pitchFamily="34" charset="0"/>
            </a:endParaRPr>
          </a:p>
        </p:txBody>
      </p:sp>
      <p:pic>
        <p:nvPicPr>
          <p:cNvPr id="2050" name="Picture 2">
            <a:extLst>
              <a:ext uri="{FF2B5EF4-FFF2-40B4-BE49-F238E27FC236}">
                <a16:creationId xmlns:a16="http://schemas.microsoft.com/office/drawing/2014/main" id="{88F21651-6E54-1A8E-0B3D-1A5E7AB3C8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0072" y="759774"/>
            <a:ext cx="1313551" cy="1079242"/>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569515A2-06B6-D769-4A15-B945AE9431C7}"/>
              </a:ext>
            </a:extLst>
          </p:cNvPr>
          <p:cNvSpPr txBox="1"/>
          <p:nvPr/>
        </p:nvSpPr>
        <p:spPr>
          <a:xfrm>
            <a:off x="807601" y="2564172"/>
            <a:ext cx="4572000" cy="369332"/>
          </a:xfrm>
          <a:prstGeom prst="rect">
            <a:avLst/>
          </a:prstGeom>
          <a:noFill/>
        </p:spPr>
        <p:txBody>
          <a:bodyPr wrap="square">
            <a:spAutoFit/>
          </a:bodyPr>
          <a:lstStyle/>
          <a:p>
            <a:r>
              <a:rPr lang="ja-JP" altLang="en-US" sz="1800" dirty="0"/>
              <a:t>総論ー各論ー総論の順で起承転結</a:t>
            </a:r>
            <a:endParaRPr lang="ja-JP" altLang="en-US" dirty="0"/>
          </a:p>
        </p:txBody>
      </p:sp>
      <p:sp>
        <p:nvSpPr>
          <p:cNvPr id="5" name="テキスト ボックス 4">
            <a:extLst>
              <a:ext uri="{FF2B5EF4-FFF2-40B4-BE49-F238E27FC236}">
                <a16:creationId xmlns:a16="http://schemas.microsoft.com/office/drawing/2014/main" id="{A738ED96-AE68-7701-D1D5-260938CB6A07}"/>
              </a:ext>
            </a:extLst>
          </p:cNvPr>
          <p:cNvSpPr txBox="1"/>
          <p:nvPr/>
        </p:nvSpPr>
        <p:spPr>
          <a:xfrm>
            <a:off x="1230003" y="831382"/>
            <a:ext cx="4572000" cy="468013"/>
          </a:xfrm>
          <a:prstGeom prst="rect">
            <a:avLst/>
          </a:prstGeom>
          <a:noFill/>
        </p:spPr>
        <p:txBody>
          <a:bodyPr wrap="square">
            <a:spAutoFit/>
          </a:bodyPr>
          <a:lstStyle/>
          <a:p>
            <a:pPr>
              <a:lnSpc>
                <a:spcPct val="150000"/>
              </a:lnSpc>
            </a:pPr>
            <a:r>
              <a:rPr lang="ja-JP" altLang="en-US" sz="1800" b="1" dirty="0"/>
              <a:t>ポイント：綿密かつ定量的に</a:t>
            </a:r>
            <a:endParaRPr lang="en-US" altLang="ja-JP" sz="1800" b="1" dirty="0"/>
          </a:p>
        </p:txBody>
      </p:sp>
      <p:sp>
        <p:nvSpPr>
          <p:cNvPr id="2" name="四角形: 角を丸くする 1">
            <a:extLst>
              <a:ext uri="{FF2B5EF4-FFF2-40B4-BE49-F238E27FC236}">
                <a16:creationId xmlns:a16="http://schemas.microsoft.com/office/drawing/2014/main" id="{4DD2B0B2-049B-5DAF-32BF-866625E459A3}"/>
              </a:ext>
            </a:extLst>
          </p:cNvPr>
          <p:cNvSpPr/>
          <p:nvPr/>
        </p:nvSpPr>
        <p:spPr>
          <a:xfrm>
            <a:off x="448574" y="3166585"/>
            <a:ext cx="8169215" cy="655233"/>
          </a:xfrm>
          <a:prstGeom prst="roundRect">
            <a:avLst>
              <a:gd name="adj" fmla="val 27068"/>
            </a:avLst>
          </a:prstGeom>
          <a:solidFill>
            <a:schemeClr val="accent6">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EF13CC63-F797-DB7F-2A9A-519A37CED71C}"/>
              </a:ext>
            </a:extLst>
          </p:cNvPr>
          <p:cNvSpPr txBox="1"/>
          <p:nvPr/>
        </p:nvSpPr>
        <p:spPr>
          <a:xfrm>
            <a:off x="2631058" y="3331058"/>
            <a:ext cx="5379467" cy="369332"/>
          </a:xfrm>
          <a:prstGeom prst="rect">
            <a:avLst/>
          </a:prstGeom>
          <a:noFill/>
        </p:spPr>
        <p:txBody>
          <a:bodyPr wrap="square">
            <a:spAutoFit/>
          </a:bodyPr>
          <a:lstStyle/>
          <a:p>
            <a:pPr fontAlgn="base"/>
            <a:r>
              <a:rPr lang="ja-JP" altLang="en-US" sz="1800" dirty="0">
                <a:solidFill>
                  <a:srgbClr val="000000"/>
                </a:solidFill>
                <a:latin typeface="游ゴシック" panose="020B0400000000000000" pitchFamily="50" charset="-128"/>
              </a:rPr>
              <a:t>目標は１つのみ、定量的に、時期を明確に</a:t>
            </a:r>
            <a:endParaRPr lang="ja-JP" altLang="ja-JP" sz="1800" dirty="0">
              <a:latin typeface="Arial" panose="020B0604020202020204" pitchFamily="34" charset="0"/>
            </a:endParaRPr>
          </a:p>
        </p:txBody>
      </p:sp>
      <p:sp>
        <p:nvSpPr>
          <p:cNvPr id="6" name="テキスト ボックス 5">
            <a:extLst>
              <a:ext uri="{FF2B5EF4-FFF2-40B4-BE49-F238E27FC236}">
                <a16:creationId xmlns:a16="http://schemas.microsoft.com/office/drawing/2014/main" id="{2F9232B7-4559-6781-2CBE-60E9472D71E0}"/>
              </a:ext>
            </a:extLst>
          </p:cNvPr>
          <p:cNvSpPr txBox="1"/>
          <p:nvPr/>
        </p:nvSpPr>
        <p:spPr>
          <a:xfrm>
            <a:off x="721741" y="3295807"/>
            <a:ext cx="2062742" cy="400110"/>
          </a:xfrm>
          <a:prstGeom prst="rect">
            <a:avLst/>
          </a:prstGeom>
          <a:noFill/>
        </p:spPr>
        <p:txBody>
          <a:bodyPr wrap="square">
            <a:spAutoFit/>
          </a:bodyPr>
          <a:lstStyle/>
          <a:p>
            <a:pPr fontAlgn="base"/>
            <a:r>
              <a:rPr lang="ja-JP" altLang="en-US" sz="2000" dirty="0">
                <a:latin typeface="游ゴシック" panose="020B0400000000000000" pitchFamily="50" charset="-128"/>
              </a:rPr>
              <a:t>３</a:t>
            </a:r>
            <a:r>
              <a:rPr lang="ja-JP" altLang="ja-JP" sz="2000" dirty="0">
                <a:latin typeface="游ゴシック" panose="020B0400000000000000" pitchFamily="50" charset="-128"/>
              </a:rPr>
              <a:t>）</a:t>
            </a:r>
            <a:r>
              <a:rPr lang="ja-JP" altLang="en-US" sz="2000" dirty="0">
                <a:latin typeface="游ゴシック" panose="020B0400000000000000" pitchFamily="50" charset="-128"/>
              </a:rPr>
              <a:t>目標設定</a:t>
            </a:r>
            <a:endParaRPr lang="ja-JP" altLang="ja-JP" sz="2000" dirty="0">
              <a:latin typeface="Arial" panose="020B0604020202020204" pitchFamily="34" charset="0"/>
            </a:endParaRPr>
          </a:p>
        </p:txBody>
      </p:sp>
      <p:sp>
        <p:nvSpPr>
          <p:cNvPr id="9" name="四角形: 角を丸くする 8">
            <a:extLst>
              <a:ext uri="{FF2B5EF4-FFF2-40B4-BE49-F238E27FC236}">
                <a16:creationId xmlns:a16="http://schemas.microsoft.com/office/drawing/2014/main" id="{ABCBB9BA-869F-47EC-0293-F0198534736D}"/>
              </a:ext>
            </a:extLst>
          </p:cNvPr>
          <p:cNvSpPr/>
          <p:nvPr/>
        </p:nvSpPr>
        <p:spPr>
          <a:xfrm>
            <a:off x="487392" y="3935784"/>
            <a:ext cx="8169215" cy="2713591"/>
          </a:xfrm>
          <a:prstGeom prst="roundRect">
            <a:avLst>
              <a:gd name="adj" fmla="val 6423"/>
            </a:avLst>
          </a:prstGeom>
          <a:solidFill>
            <a:schemeClr val="accent1">
              <a:lumMod val="20000"/>
              <a:lumOff val="8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5E65E4A9-8DAC-B6E3-64B4-EE7FCF43B48F}"/>
              </a:ext>
            </a:extLst>
          </p:cNvPr>
          <p:cNvSpPr txBox="1"/>
          <p:nvPr/>
        </p:nvSpPr>
        <p:spPr>
          <a:xfrm>
            <a:off x="903173" y="4504337"/>
            <a:ext cx="4531742" cy="646331"/>
          </a:xfrm>
          <a:prstGeom prst="rect">
            <a:avLst/>
          </a:prstGeom>
          <a:noFill/>
        </p:spPr>
        <p:txBody>
          <a:bodyPr wrap="square" rtlCol="0">
            <a:spAutoFit/>
          </a:bodyPr>
          <a:lstStyle/>
          <a:p>
            <a:r>
              <a:rPr kumimoji="1" lang="ja-JP" altLang="en-US" dirty="0"/>
              <a:t>絞り込んだポイントに対し、</a:t>
            </a:r>
            <a:endParaRPr kumimoji="1" lang="en-US" altLang="ja-JP" dirty="0"/>
          </a:p>
          <a:p>
            <a:r>
              <a:rPr kumimoji="1" lang="ja-JP" altLang="en-US" dirty="0"/>
              <a:t>「なぜ」を繰返しながら掘り下げる</a:t>
            </a:r>
          </a:p>
        </p:txBody>
      </p:sp>
      <p:sp>
        <p:nvSpPr>
          <p:cNvPr id="11" name="テキスト ボックス 10">
            <a:extLst>
              <a:ext uri="{FF2B5EF4-FFF2-40B4-BE49-F238E27FC236}">
                <a16:creationId xmlns:a16="http://schemas.microsoft.com/office/drawing/2014/main" id="{B567CEE7-8872-37F6-3B80-659075D021C8}"/>
              </a:ext>
            </a:extLst>
          </p:cNvPr>
          <p:cNvSpPr txBox="1"/>
          <p:nvPr/>
        </p:nvSpPr>
        <p:spPr>
          <a:xfrm>
            <a:off x="721741" y="4092486"/>
            <a:ext cx="4572000" cy="400110"/>
          </a:xfrm>
          <a:prstGeom prst="rect">
            <a:avLst/>
          </a:prstGeom>
          <a:noFill/>
        </p:spPr>
        <p:txBody>
          <a:bodyPr wrap="square">
            <a:spAutoFit/>
          </a:bodyPr>
          <a:lstStyle/>
          <a:p>
            <a:pPr fontAlgn="base"/>
            <a:r>
              <a:rPr lang="ja-JP" altLang="en-US" sz="2000" dirty="0">
                <a:latin typeface="游ゴシック" panose="020B0400000000000000" pitchFamily="50" charset="-128"/>
              </a:rPr>
              <a:t>４</a:t>
            </a:r>
            <a:r>
              <a:rPr lang="ja-JP" altLang="ja-JP" sz="2000" dirty="0">
                <a:latin typeface="游ゴシック" panose="020B0400000000000000" pitchFamily="50" charset="-128"/>
              </a:rPr>
              <a:t>）要因の解析</a:t>
            </a:r>
            <a:endParaRPr lang="ja-JP" altLang="ja-JP" sz="2000" dirty="0">
              <a:latin typeface="Arial" panose="020B0604020202020204" pitchFamily="34" charset="0"/>
            </a:endParaRPr>
          </a:p>
        </p:txBody>
      </p:sp>
      <p:sp>
        <p:nvSpPr>
          <p:cNvPr id="15" name="テキスト ボックス 14">
            <a:extLst>
              <a:ext uri="{FF2B5EF4-FFF2-40B4-BE49-F238E27FC236}">
                <a16:creationId xmlns:a16="http://schemas.microsoft.com/office/drawing/2014/main" id="{1E256545-D5AB-1B4A-2EEE-E5112BA84994}"/>
              </a:ext>
            </a:extLst>
          </p:cNvPr>
          <p:cNvSpPr txBox="1"/>
          <p:nvPr/>
        </p:nvSpPr>
        <p:spPr>
          <a:xfrm>
            <a:off x="4806349" y="4762893"/>
            <a:ext cx="3850258" cy="369332"/>
          </a:xfrm>
          <a:prstGeom prst="rect">
            <a:avLst/>
          </a:prstGeom>
          <a:noFill/>
        </p:spPr>
        <p:txBody>
          <a:bodyPr wrap="square" rtlCol="0">
            <a:spAutoFit/>
          </a:bodyPr>
          <a:lstStyle/>
          <a:p>
            <a:r>
              <a:rPr kumimoji="1" lang="ja-JP" altLang="en-US" b="1" dirty="0"/>
              <a:t>いきなり対策しない　５なぜが先</a:t>
            </a:r>
          </a:p>
        </p:txBody>
      </p:sp>
      <p:sp>
        <p:nvSpPr>
          <p:cNvPr id="16" name="正方形/長方形 15">
            <a:extLst>
              <a:ext uri="{FF2B5EF4-FFF2-40B4-BE49-F238E27FC236}">
                <a16:creationId xmlns:a16="http://schemas.microsoft.com/office/drawing/2014/main" id="{F22D77D7-C9E0-D3A4-ACBD-89C7C30FC3C6}"/>
              </a:ext>
            </a:extLst>
          </p:cNvPr>
          <p:cNvSpPr/>
          <p:nvPr/>
        </p:nvSpPr>
        <p:spPr>
          <a:xfrm>
            <a:off x="1345822" y="5513265"/>
            <a:ext cx="1477479" cy="52322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F0BA8F5-54EE-BA22-F1E3-D0DC067816D0}"/>
              </a:ext>
            </a:extLst>
          </p:cNvPr>
          <p:cNvSpPr txBox="1"/>
          <p:nvPr/>
        </p:nvSpPr>
        <p:spPr>
          <a:xfrm>
            <a:off x="2859946" y="4098286"/>
            <a:ext cx="2363638" cy="369332"/>
          </a:xfrm>
          <a:prstGeom prst="rect">
            <a:avLst/>
          </a:prstGeom>
          <a:noFill/>
        </p:spPr>
        <p:txBody>
          <a:bodyPr wrap="square">
            <a:spAutoFit/>
          </a:bodyPr>
          <a:lstStyle/>
          <a:p>
            <a:r>
              <a:rPr kumimoji="1" lang="ja-JP" altLang="en-US" b="1" dirty="0"/>
              <a:t>着手小局</a:t>
            </a:r>
            <a:endParaRPr lang="ja-JP" altLang="en-US" dirty="0"/>
          </a:p>
        </p:txBody>
      </p:sp>
      <p:sp>
        <p:nvSpPr>
          <p:cNvPr id="18" name="テキスト ボックス 17">
            <a:extLst>
              <a:ext uri="{FF2B5EF4-FFF2-40B4-BE49-F238E27FC236}">
                <a16:creationId xmlns:a16="http://schemas.microsoft.com/office/drawing/2014/main" id="{C322B737-BDA0-4C2D-D8FD-5CFADA3F9743}"/>
              </a:ext>
            </a:extLst>
          </p:cNvPr>
          <p:cNvSpPr txBox="1"/>
          <p:nvPr/>
        </p:nvSpPr>
        <p:spPr>
          <a:xfrm>
            <a:off x="1379400" y="5499960"/>
            <a:ext cx="1822025" cy="523220"/>
          </a:xfrm>
          <a:prstGeom prst="rect">
            <a:avLst/>
          </a:prstGeom>
          <a:noFill/>
        </p:spPr>
        <p:txBody>
          <a:bodyPr wrap="square" rtlCol="0">
            <a:spAutoFit/>
          </a:bodyPr>
          <a:lstStyle/>
          <a:p>
            <a:r>
              <a:rPr kumimoji="1" lang="ja-JP" altLang="en-US" sz="1400" dirty="0"/>
              <a:t>コンベアモータ</a:t>
            </a:r>
            <a:endParaRPr kumimoji="1" lang="en-US" altLang="ja-JP" sz="1400" dirty="0"/>
          </a:p>
          <a:p>
            <a:r>
              <a:rPr kumimoji="1" lang="ja-JP" altLang="en-US" sz="1400" dirty="0"/>
              <a:t>の過負荷</a:t>
            </a:r>
          </a:p>
        </p:txBody>
      </p:sp>
      <p:sp>
        <p:nvSpPr>
          <p:cNvPr id="19" name="正方形/長方形 18">
            <a:extLst>
              <a:ext uri="{FF2B5EF4-FFF2-40B4-BE49-F238E27FC236}">
                <a16:creationId xmlns:a16="http://schemas.microsoft.com/office/drawing/2014/main" id="{B6A73910-3F47-620D-47FD-C189BDC5A731}"/>
              </a:ext>
            </a:extLst>
          </p:cNvPr>
          <p:cNvSpPr/>
          <p:nvPr/>
        </p:nvSpPr>
        <p:spPr>
          <a:xfrm>
            <a:off x="5907654" y="5631158"/>
            <a:ext cx="2285486"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p>
        </p:txBody>
      </p:sp>
      <p:sp>
        <p:nvSpPr>
          <p:cNvPr id="20" name="テキスト ボックス 19">
            <a:extLst>
              <a:ext uri="{FF2B5EF4-FFF2-40B4-BE49-F238E27FC236}">
                <a16:creationId xmlns:a16="http://schemas.microsoft.com/office/drawing/2014/main" id="{DE45CF7A-0A10-C55C-EB1E-C19692A3A521}"/>
              </a:ext>
            </a:extLst>
          </p:cNvPr>
          <p:cNvSpPr txBox="1"/>
          <p:nvPr/>
        </p:nvSpPr>
        <p:spPr>
          <a:xfrm>
            <a:off x="5944522" y="5620986"/>
            <a:ext cx="2179606" cy="307777"/>
          </a:xfrm>
          <a:prstGeom prst="rect">
            <a:avLst/>
          </a:prstGeom>
          <a:noFill/>
        </p:spPr>
        <p:txBody>
          <a:bodyPr wrap="square" rtlCol="0">
            <a:spAutoFit/>
          </a:bodyPr>
          <a:lstStyle/>
          <a:p>
            <a:r>
              <a:rPr kumimoji="1" lang="ja-JP" altLang="en-US" sz="1400"/>
              <a:t>サプライヤ品質不安定</a:t>
            </a:r>
            <a:endParaRPr kumimoji="1" lang="ja-JP" altLang="en-US" sz="1400" dirty="0"/>
          </a:p>
        </p:txBody>
      </p:sp>
      <p:cxnSp>
        <p:nvCxnSpPr>
          <p:cNvPr id="21" name="直線コネクタ 20">
            <a:extLst>
              <a:ext uri="{FF2B5EF4-FFF2-40B4-BE49-F238E27FC236}">
                <a16:creationId xmlns:a16="http://schemas.microsoft.com/office/drawing/2014/main" id="{EC0D5055-FFD7-D112-C91B-C5898CE8CB57}"/>
              </a:ext>
            </a:extLst>
          </p:cNvPr>
          <p:cNvCxnSpPr>
            <a:cxnSpLocks/>
            <a:stCxn id="16" idx="3"/>
            <a:endCxn id="20" idx="1"/>
          </p:cNvCxnSpPr>
          <p:nvPr/>
        </p:nvCxnSpPr>
        <p:spPr>
          <a:xfrm>
            <a:off x="2823301" y="5774875"/>
            <a:ext cx="3121221" cy="0"/>
          </a:xfrm>
          <a:prstGeom prst="line">
            <a:avLst/>
          </a:prstGeom>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EB574147-FA78-5F68-EA30-4EF903E95329}"/>
              </a:ext>
            </a:extLst>
          </p:cNvPr>
          <p:cNvSpPr/>
          <p:nvPr/>
        </p:nvSpPr>
        <p:spPr>
          <a:xfrm>
            <a:off x="3625043" y="5176532"/>
            <a:ext cx="2279737"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p>
        </p:txBody>
      </p:sp>
      <p:sp>
        <p:nvSpPr>
          <p:cNvPr id="23" name="テキスト ボックス 22">
            <a:extLst>
              <a:ext uri="{FF2B5EF4-FFF2-40B4-BE49-F238E27FC236}">
                <a16:creationId xmlns:a16="http://schemas.microsoft.com/office/drawing/2014/main" id="{A91DE7BB-7CB6-F7EE-7B99-06FB33CBABC7}"/>
              </a:ext>
            </a:extLst>
          </p:cNvPr>
          <p:cNvSpPr txBox="1"/>
          <p:nvPr/>
        </p:nvSpPr>
        <p:spPr>
          <a:xfrm>
            <a:off x="3661911" y="5166360"/>
            <a:ext cx="2447028" cy="307777"/>
          </a:xfrm>
          <a:prstGeom prst="rect">
            <a:avLst/>
          </a:prstGeom>
          <a:noFill/>
        </p:spPr>
        <p:txBody>
          <a:bodyPr wrap="square" rtlCol="0">
            <a:spAutoFit/>
          </a:bodyPr>
          <a:lstStyle/>
          <a:p>
            <a:r>
              <a:rPr kumimoji="1" lang="ja-JP" altLang="en-US" sz="1400" dirty="0"/>
              <a:t>コンベア上のワーク過多</a:t>
            </a:r>
          </a:p>
        </p:txBody>
      </p:sp>
      <p:sp>
        <p:nvSpPr>
          <p:cNvPr id="24" name="正方形/長方形 23">
            <a:extLst>
              <a:ext uri="{FF2B5EF4-FFF2-40B4-BE49-F238E27FC236}">
                <a16:creationId xmlns:a16="http://schemas.microsoft.com/office/drawing/2014/main" id="{E5022499-D5D1-A055-4430-F7C4A2967715}"/>
              </a:ext>
            </a:extLst>
          </p:cNvPr>
          <p:cNvSpPr/>
          <p:nvPr/>
        </p:nvSpPr>
        <p:spPr>
          <a:xfrm>
            <a:off x="3625043" y="5636244"/>
            <a:ext cx="1526362"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p>
        </p:txBody>
      </p:sp>
      <p:sp>
        <p:nvSpPr>
          <p:cNvPr id="25" name="テキスト ボックス 24">
            <a:extLst>
              <a:ext uri="{FF2B5EF4-FFF2-40B4-BE49-F238E27FC236}">
                <a16:creationId xmlns:a16="http://schemas.microsoft.com/office/drawing/2014/main" id="{D5053461-E58B-C6D0-9003-DE6D7E4CE94D}"/>
              </a:ext>
            </a:extLst>
          </p:cNvPr>
          <p:cNvSpPr txBox="1"/>
          <p:nvPr/>
        </p:nvSpPr>
        <p:spPr>
          <a:xfrm>
            <a:off x="3661911" y="5626072"/>
            <a:ext cx="1328470" cy="307777"/>
          </a:xfrm>
          <a:prstGeom prst="rect">
            <a:avLst/>
          </a:prstGeom>
          <a:noFill/>
        </p:spPr>
        <p:txBody>
          <a:bodyPr wrap="square" rtlCol="0">
            <a:spAutoFit/>
          </a:bodyPr>
          <a:lstStyle/>
          <a:p>
            <a:r>
              <a:rPr kumimoji="1" lang="ja-JP" altLang="en-US" sz="1400" dirty="0"/>
              <a:t>ワークのバリ</a:t>
            </a:r>
          </a:p>
        </p:txBody>
      </p:sp>
      <p:sp>
        <p:nvSpPr>
          <p:cNvPr id="26" name="正方形/長方形 25">
            <a:extLst>
              <a:ext uri="{FF2B5EF4-FFF2-40B4-BE49-F238E27FC236}">
                <a16:creationId xmlns:a16="http://schemas.microsoft.com/office/drawing/2014/main" id="{EADAC3DD-7861-C352-F412-CB3E30E915EC}"/>
              </a:ext>
            </a:extLst>
          </p:cNvPr>
          <p:cNvSpPr/>
          <p:nvPr/>
        </p:nvSpPr>
        <p:spPr>
          <a:xfrm>
            <a:off x="3625043" y="6085784"/>
            <a:ext cx="1670648"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p>
        </p:txBody>
      </p:sp>
      <p:sp>
        <p:nvSpPr>
          <p:cNvPr id="27" name="テキスト ボックス 26">
            <a:extLst>
              <a:ext uri="{FF2B5EF4-FFF2-40B4-BE49-F238E27FC236}">
                <a16:creationId xmlns:a16="http://schemas.microsoft.com/office/drawing/2014/main" id="{1692A8E3-4537-E64E-BD28-BECE23862290}"/>
              </a:ext>
            </a:extLst>
          </p:cNvPr>
          <p:cNvSpPr txBox="1"/>
          <p:nvPr/>
        </p:nvSpPr>
        <p:spPr>
          <a:xfrm>
            <a:off x="3661911" y="6075612"/>
            <a:ext cx="2025360" cy="307777"/>
          </a:xfrm>
          <a:prstGeom prst="rect">
            <a:avLst/>
          </a:prstGeom>
          <a:noFill/>
        </p:spPr>
        <p:txBody>
          <a:bodyPr wrap="square" rtlCol="0">
            <a:spAutoFit/>
          </a:bodyPr>
          <a:lstStyle/>
          <a:p>
            <a:r>
              <a:rPr kumimoji="1" lang="ja-JP" altLang="en-US" sz="1400" dirty="0"/>
              <a:t>ワーク引っ掛かり</a:t>
            </a:r>
          </a:p>
        </p:txBody>
      </p:sp>
      <p:sp>
        <p:nvSpPr>
          <p:cNvPr id="28" name="フリーフォーム: 図形 27">
            <a:extLst>
              <a:ext uri="{FF2B5EF4-FFF2-40B4-BE49-F238E27FC236}">
                <a16:creationId xmlns:a16="http://schemas.microsoft.com/office/drawing/2014/main" id="{DECA8570-95CA-5C21-F571-91156B310233}"/>
              </a:ext>
            </a:extLst>
          </p:cNvPr>
          <p:cNvSpPr/>
          <p:nvPr/>
        </p:nvSpPr>
        <p:spPr>
          <a:xfrm>
            <a:off x="3144327" y="5323124"/>
            <a:ext cx="491706" cy="914400"/>
          </a:xfrm>
          <a:custGeom>
            <a:avLst/>
            <a:gdLst>
              <a:gd name="connsiteX0" fmla="*/ 483080 w 491706"/>
              <a:gd name="connsiteY0" fmla="*/ 0 h 914400"/>
              <a:gd name="connsiteX1" fmla="*/ 0 w 491706"/>
              <a:gd name="connsiteY1" fmla="*/ 0 h 914400"/>
              <a:gd name="connsiteX2" fmla="*/ 0 w 491706"/>
              <a:gd name="connsiteY2" fmla="*/ 914400 h 914400"/>
              <a:gd name="connsiteX3" fmla="*/ 491706 w 491706"/>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491706" h="914400">
                <a:moveTo>
                  <a:pt x="483080" y="0"/>
                </a:moveTo>
                <a:lnTo>
                  <a:pt x="0" y="0"/>
                </a:lnTo>
                <a:lnTo>
                  <a:pt x="0" y="914400"/>
                </a:lnTo>
                <a:lnTo>
                  <a:pt x="491706" y="9144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DC3B8A6-EC92-C743-E6CF-6337E993E6A0}"/>
              </a:ext>
            </a:extLst>
          </p:cNvPr>
          <p:cNvSpPr/>
          <p:nvPr/>
        </p:nvSpPr>
        <p:spPr>
          <a:xfrm>
            <a:off x="5916796" y="6095956"/>
            <a:ext cx="2285486"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b="1"/>
          </a:p>
        </p:txBody>
      </p:sp>
      <p:sp>
        <p:nvSpPr>
          <p:cNvPr id="30" name="テキスト ボックス 29">
            <a:extLst>
              <a:ext uri="{FF2B5EF4-FFF2-40B4-BE49-F238E27FC236}">
                <a16:creationId xmlns:a16="http://schemas.microsoft.com/office/drawing/2014/main" id="{8CF24F1F-CC7A-D7D1-9FED-FC6B2E68D623}"/>
              </a:ext>
            </a:extLst>
          </p:cNvPr>
          <p:cNvSpPr txBox="1"/>
          <p:nvPr/>
        </p:nvSpPr>
        <p:spPr>
          <a:xfrm>
            <a:off x="5953664" y="6085784"/>
            <a:ext cx="2179606" cy="307777"/>
          </a:xfrm>
          <a:prstGeom prst="rect">
            <a:avLst/>
          </a:prstGeom>
          <a:noFill/>
        </p:spPr>
        <p:txBody>
          <a:bodyPr wrap="square" rtlCol="0">
            <a:spAutoFit/>
          </a:bodyPr>
          <a:lstStyle/>
          <a:p>
            <a:r>
              <a:rPr kumimoji="1" lang="ja-JP" altLang="en-US" sz="1400" dirty="0"/>
              <a:t>ガイド形状不良</a:t>
            </a:r>
          </a:p>
        </p:txBody>
      </p:sp>
      <p:cxnSp>
        <p:nvCxnSpPr>
          <p:cNvPr id="31" name="直線コネクタ 30">
            <a:extLst>
              <a:ext uri="{FF2B5EF4-FFF2-40B4-BE49-F238E27FC236}">
                <a16:creationId xmlns:a16="http://schemas.microsoft.com/office/drawing/2014/main" id="{504ECAB4-5473-522E-662E-1B3B9FF49D2E}"/>
              </a:ext>
            </a:extLst>
          </p:cNvPr>
          <p:cNvCxnSpPr>
            <a:cxnSpLocks/>
            <a:endCxn id="30" idx="1"/>
          </p:cNvCxnSpPr>
          <p:nvPr/>
        </p:nvCxnSpPr>
        <p:spPr>
          <a:xfrm>
            <a:off x="5295691" y="6239673"/>
            <a:ext cx="657973"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399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四角形: 角を丸くする 24">
            <a:extLst>
              <a:ext uri="{FF2B5EF4-FFF2-40B4-BE49-F238E27FC236}">
                <a16:creationId xmlns:a16="http://schemas.microsoft.com/office/drawing/2014/main" id="{9A07A36F-A47C-3784-8DD1-758052217969}"/>
              </a:ext>
            </a:extLst>
          </p:cNvPr>
          <p:cNvSpPr/>
          <p:nvPr/>
        </p:nvSpPr>
        <p:spPr>
          <a:xfrm>
            <a:off x="446724" y="318752"/>
            <a:ext cx="8250552" cy="2683240"/>
          </a:xfrm>
          <a:prstGeom prst="roundRect">
            <a:avLst>
              <a:gd name="adj" fmla="val 8839"/>
            </a:avLst>
          </a:prstGeom>
          <a:solidFill>
            <a:srgbClr val="92D05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8D540300-26EE-81A0-450A-6311AFF5C90A}"/>
              </a:ext>
            </a:extLst>
          </p:cNvPr>
          <p:cNvSpPr txBox="1"/>
          <p:nvPr/>
        </p:nvSpPr>
        <p:spPr>
          <a:xfrm>
            <a:off x="964975" y="846260"/>
            <a:ext cx="3588590" cy="646331"/>
          </a:xfrm>
          <a:prstGeom prst="rect">
            <a:avLst/>
          </a:prstGeom>
          <a:noFill/>
        </p:spPr>
        <p:txBody>
          <a:bodyPr wrap="square" rtlCol="0">
            <a:spAutoFit/>
          </a:bodyPr>
          <a:lstStyle/>
          <a:p>
            <a:r>
              <a:rPr kumimoji="1" lang="ja-JP" altLang="en-US" dirty="0"/>
              <a:t>対症療法（流出防止）か？</a:t>
            </a:r>
            <a:endParaRPr kumimoji="1" lang="en-US" altLang="ja-JP" dirty="0"/>
          </a:p>
          <a:p>
            <a:r>
              <a:rPr kumimoji="1" lang="ja-JP" altLang="en-US" dirty="0"/>
              <a:t>真因追求（発生源対策）か？</a:t>
            </a:r>
          </a:p>
        </p:txBody>
      </p:sp>
      <p:sp>
        <p:nvSpPr>
          <p:cNvPr id="3" name="正方形/長方形 2">
            <a:extLst>
              <a:ext uri="{FF2B5EF4-FFF2-40B4-BE49-F238E27FC236}">
                <a16:creationId xmlns:a16="http://schemas.microsoft.com/office/drawing/2014/main" id="{9B7186F8-8811-3B7B-7A79-629F8D7A15E7}"/>
              </a:ext>
            </a:extLst>
          </p:cNvPr>
          <p:cNvSpPr/>
          <p:nvPr/>
        </p:nvSpPr>
        <p:spPr>
          <a:xfrm>
            <a:off x="1255245" y="1880346"/>
            <a:ext cx="1477479" cy="52322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p>
        </p:txBody>
      </p:sp>
      <p:sp>
        <p:nvSpPr>
          <p:cNvPr id="4" name="テキスト ボックス 3">
            <a:extLst>
              <a:ext uri="{FF2B5EF4-FFF2-40B4-BE49-F238E27FC236}">
                <a16:creationId xmlns:a16="http://schemas.microsoft.com/office/drawing/2014/main" id="{1BCF4649-CE3C-E37D-09D3-8AEC363BCA7F}"/>
              </a:ext>
            </a:extLst>
          </p:cNvPr>
          <p:cNvSpPr txBox="1"/>
          <p:nvPr/>
        </p:nvSpPr>
        <p:spPr>
          <a:xfrm>
            <a:off x="1288823" y="1867041"/>
            <a:ext cx="1822025" cy="461665"/>
          </a:xfrm>
          <a:prstGeom prst="rect">
            <a:avLst/>
          </a:prstGeom>
          <a:noFill/>
        </p:spPr>
        <p:txBody>
          <a:bodyPr wrap="square" rtlCol="0">
            <a:spAutoFit/>
          </a:bodyPr>
          <a:lstStyle/>
          <a:p>
            <a:r>
              <a:rPr kumimoji="1" lang="ja-JP" altLang="en-US" sz="1200" dirty="0"/>
              <a:t>コンベアモータ</a:t>
            </a:r>
            <a:endParaRPr kumimoji="1" lang="en-US" altLang="ja-JP" sz="1200" dirty="0"/>
          </a:p>
          <a:p>
            <a:r>
              <a:rPr kumimoji="1" lang="ja-JP" altLang="en-US" sz="1200" dirty="0"/>
              <a:t>の過負荷</a:t>
            </a:r>
          </a:p>
        </p:txBody>
      </p:sp>
      <p:sp>
        <p:nvSpPr>
          <p:cNvPr id="5" name="正方形/長方形 4">
            <a:extLst>
              <a:ext uri="{FF2B5EF4-FFF2-40B4-BE49-F238E27FC236}">
                <a16:creationId xmlns:a16="http://schemas.microsoft.com/office/drawing/2014/main" id="{97259455-AAF7-A9FC-6981-56B7C059BF5E}"/>
              </a:ext>
            </a:extLst>
          </p:cNvPr>
          <p:cNvSpPr/>
          <p:nvPr/>
        </p:nvSpPr>
        <p:spPr>
          <a:xfrm>
            <a:off x="5817077" y="1998239"/>
            <a:ext cx="2285486"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b="1"/>
          </a:p>
        </p:txBody>
      </p:sp>
      <p:sp>
        <p:nvSpPr>
          <p:cNvPr id="6" name="テキスト ボックス 5">
            <a:extLst>
              <a:ext uri="{FF2B5EF4-FFF2-40B4-BE49-F238E27FC236}">
                <a16:creationId xmlns:a16="http://schemas.microsoft.com/office/drawing/2014/main" id="{AA7B3BEF-C98B-C459-AC1E-C9BE2D290C8B}"/>
              </a:ext>
            </a:extLst>
          </p:cNvPr>
          <p:cNvSpPr txBox="1"/>
          <p:nvPr/>
        </p:nvSpPr>
        <p:spPr>
          <a:xfrm>
            <a:off x="5853945" y="1988067"/>
            <a:ext cx="2179606" cy="276999"/>
          </a:xfrm>
          <a:prstGeom prst="rect">
            <a:avLst/>
          </a:prstGeom>
          <a:noFill/>
        </p:spPr>
        <p:txBody>
          <a:bodyPr wrap="square" rtlCol="0">
            <a:spAutoFit/>
          </a:bodyPr>
          <a:lstStyle/>
          <a:p>
            <a:r>
              <a:rPr kumimoji="1" lang="ja-JP" altLang="en-US" sz="1200"/>
              <a:t>サプライヤ品質不安定</a:t>
            </a:r>
            <a:endParaRPr kumimoji="1" lang="ja-JP" altLang="en-US" sz="1200" dirty="0"/>
          </a:p>
        </p:txBody>
      </p:sp>
      <p:cxnSp>
        <p:nvCxnSpPr>
          <p:cNvPr id="7" name="直線コネクタ 6">
            <a:extLst>
              <a:ext uri="{FF2B5EF4-FFF2-40B4-BE49-F238E27FC236}">
                <a16:creationId xmlns:a16="http://schemas.microsoft.com/office/drawing/2014/main" id="{0BFE0E23-66CA-FE09-F44F-903A6DA27763}"/>
              </a:ext>
            </a:extLst>
          </p:cNvPr>
          <p:cNvCxnSpPr>
            <a:cxnSpLocks/>
            <a:stCxn id="3" idx="3"/>
            <a:endCxn id="6" idx="1"/>
          </p:cNvCxnSpPr>
          <p:nvPr/>
        </p:nvCxnSpPr>
        <p:spPr>
          <a:xfrm flipV="1">
            <a:off x="2732724" y="2126567"/>
            <a:ext cx="3121221" cy="15389"/>
          </a:xfrm>
          <a:prstGeom prst="line">
            <a:avLst/>
          </a:prstGeom>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4E7CFBCD-490F-CDC2-C8AA-9B638CF105DC}"/>
              </a:ext>
            </a:extLst>
          </p:cNvPr>
          <p:cNvSpPr/>
          <p:nvPr/>
        </p:nvSpPr>
        <p:spPr>
          <a:xfrm>
            <a:off x="3534466" y="1543613"/>
            <a:ext cx="2279737"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b="1"/>
          </a:p>
        </p:txBody>
      </p:sp>
      <p:sp>
        <p:nvSpPr>
          <p:cNvPr id="9" name="テキスト ボックス 8">
            <a:extLst>
              <a:ext uri="{FF2B5EF4-FFF2-40B4-BE49-F238E27FC236}">
                <a16:creationId xmlns:a16="http://schemas.microsoft.com/office/drawing/2014/main" id="{885ED964-886B-9F20-6FF4-08F075A54606}"/>
              </a:ext>
            </a:extLst>
          </p:cNvPr>
          <p:cNvSpPr txBox="1"/>
          <p:nvPr/>
        </p:nvSpPr>
        <p:spPr>
          <a:xfrm>
            <a:off x="3571334" y="1533441"/>
            <a:ext cx="2447028" cy="276999"/>
          </a:xfrm>
          <a:prstGeom prst="rect">
            <a:avLst/>
          </a:prstGeom>
          <a:noFill/>
        </p:spPr>
        <p:txBody>
          <a:bodyPr wrap="square" rtlCol="0">
            <a:spAutoFit/>
          </a:bodyPr>
          <a:lstStyle/>
          <a:p>
            <a:r>
              <a:rPr kumimoji="1" lang="ja-JP" altLang="en-US" sz="1200" dirty="0"/>
              <a:t>コンベア上のワーク過多</a:t>
            </a:r>
          </a:p>
        </p:txBody>
      </p:sp>
      <p:sp>
        <p:nvSpPr>
          <p:cNvPr id="10" name="正方形/長方形 9">
            <a:extLst>
              <a:ext uri="{FF2B5EF4-FFF2-40B4-BE49-F238E27FC236}">
                <a16:creationId xmlns:a16="http://schemas.microsoft.com/office/drawing/2014/main" id="{954C939A-4BE2-1237-A186-C6BC4F65AB57}"/>
              </a:ext>
            </a:extLst>
          </p:cNvPr>
          <p:cNvSpPr/>
          <p:nvPr/>
        </p:nvSpPr>
        <p:spPr>
          <a:xfrm>
            <a:off x="3534466" y="2003325"/>
            <a:ext cx="1526362"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b="1"/>
          </a:p>
        </p:txBody>
      </p:sp>
      <p:sp>
        <p:nvSpPr>
          <p:cNvPr id="11" name="テキスト ボックス 10">
            <a:extLst>
              <a:ext uri="{FF2B5EF4-FFF2-40B4-BE49-F238E27FC236}">
                <a16:creationId xmlns:a16="http://schemas.microsoft.com/office/drawing/2014/main" id="{9B2A8160-A109-0ED7-88BF-F406392C6744}"/>
              </a:ext>
            </a:extLst>
          </p:cNvPr>
          <p:cNvSpPr txBox="1"/>
          <p:nvPr/>
        </p:nvSpPr>
        <p:spPr>
          <a:xfrm>
            <a:off x="3571334" y="1993153"/>
            <a:ext cx="1328470" cy="276999"/>
          </a:xfrm>
          <a:prstGeom prst="rect">
            <a:avLst/>
          </a:prstGeom>
          <a:noFill/>
        </p:spPr>
        <p:txBody>
          <a:bodyPr wrap="square" rtlCol="0">
            <a:spAutoFit/>
          </a:bodyPr>
          <a:lstStyle/>
          <a:p>
            <a:r>
              <a:rPr kumimoji="1" lang="ja-JP" altLang="en-US" sz="1200" dirty="0"/>
              <a:t>ワークのバリ</a:t>
            </a:r>
          </a:p>
        </p:txBody>
      </p:sp>
      <p:sp>
        <p:nvSpPr>
          <p:cNvPr id="12" name="正方形/長方形 11">
            <a:extLst>
              <a:ext uri="{FF2B5EF4-FFF2-40B4-BE49-F238E27FC236}">
                <a16:creationId xmlns:a16="http://schemas.microsoft.com/office/drawing/2014/main" id="{ACEB046F-C090-E864-30E3-F08BC9A7BCAB}"/>
              </a:ext>
            </a:extLst>
          </p:cNvPr>
          <p:cNvSpPr/>
          <p:nvPr/>
        </p:nvSpPr>
        <p:spPr>
          <a:xfrm>
            <a:off x="3534466" y="2452865"/>
            <a:ext cx="1670648"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b="1"/>
          </a:p>
        </p:txBody>
      </p:sp>
      <p:sp>
        <p:nvSpPr>
          <p:cNvPr id="13" name="テキスト ボックス 12">
            <a:extLst>
              <a:ext uri="{FF2B5EF4-FFF2-40B4-BE49-F238E27FC236}">
                <a16:creationId xmlns:a16="http://schemas.microsoft.com/office/drawing/2014/main" id="{A8347278-212C-A25D-2B9A-F34D551C78C7}"/>
              </a:ext>
            </a:extLst>
          </p:cNvPr>
          <p:cNvSpPr txBox="1"/>
          <p:nvPr/>
        </p:nvSpPr>
        <p:spPr>
          <a:xfrm>
            <a:off x="3571334" y="2442693"/>
            <a:ext cx="2025360" cy="276999"/>
          </a:xfrm>
          <a:prstGeom prst="rect">
            <a:avLst/>
          </a:prstGeom>
          <a:noFill/>
        </p:spPr>
        <p:txBody>
          <a:bodyPr wrap="square" rtlCol="0">
            <a:spAutoFit/>
          </a:bodyPr>
          <a:lstStyle/>
          <a:p>
            <a:r>
              <a:rPr kumimoji="1" lang="ja-JP" altLang="en-US" sz="1200" dirty="0"/>
              <a:t>ワーク引っ掛かり</a:t>
            </a:r>
          </a:p>
        </p:txBody>
      </p:sp>
      <p:sp>
        <p:nvSpPr>
          <p:cNvPr id="14" name="フリーフォーム: 図形 13">
            <a:extLst>
              <a:ext uri="{FF2B5EF4-FFF2-40B4-BE49-F238E27FC236}">
                <a16:creationId xmlns:a16="http://schemas.microsoft.com/office/drawing/2014/main" id="{2D174D7F-1811-2CF1-F025-252AF168CE99}"/>
              </a:ext>
            </a:extLst>
          </p:cNvPr>
          <p:cNvSpPr/>
          <p:nvPr/>
        </p:nvSpPr>
        <p:spPr>
          <a:xfrm>
            <a:off x="3053750" y="1690205"/>
            <a:ext cx="491706" cy="914400"/>
          </a:xfrm>
          <a:custGeom>
            <a:avLst/>
            <a:gdLst>
              <a:gd name="connsiteX0" fmla="*/ 483080 w 491706"/>
              <a:gd name="connsiteY0" fmla="*/ 0 h 914400"/>
              <a:gd name="connsiteX1" fmla="*/ 0 w 491706"/>
              <a:gd name="connsiteY1" fmla="*/ 0 h 914400"/>
              <a:gd name="connsiteX2" fmla="*/ 0 w 491706"/>
              <a:gd name="connsiteY2" fmla="*/ 914400 h 914400"/>
              <a:gd name="connsiteX3" fmla="*/ 491706 w 491706"/>
              <a:gd name="connsiteY3" fmla="*/ 914400 h 914400"/>
            </a:gdLst>
            <a:ahLst/>
            <a:cxnLst>
              <a:cxn ang="0">
                <a:pos x="connsiteX0" y="connsiteY0"/>
              </a:cxn>
              <a:cxn ang="0">
                <a:pos x="connsiteX1" y="connsiteY1"/>
              </a:cxn>
              <a:cxn ang="0">
                <a:pos x="connsiteX2" y="connsiteY2"/>
              </a:cxn>
              <a:cxn ang="0">
                <a:pos x="connsiteX3" y="connsiteY3"/>
              </a:cxn>
            </a:cxnLst>
            <a:rect l="l" t="t" r="r" b="b"/>
            <a:pathLst>
              <a:path w="491706" h="914400">
                <a:moveTo>
                  <a:pt x="483080" y="0"/>
                </a:moveTo>
                <a:lnTo>
                  <a:pt x="0" y="0"/>
                </a:lnTo>
                <a:lnTo>
                  <a:pt x="0" y="914400"/>
                </a:lnTo>
                <a:lnTo>
                  <a:pt x="491706" y="91440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5" name="正方形/長方形 14">
            <a:extLst>
              <a:ext uri="{FF2B5EF4-FFF2-40B4-BE49-F238E27FC236}">
                <a16:creationId xmlns:a16="http://schemas.microsoft.com/office/drawing/2014/main" id="{A3B814EB-C0D5-F0BE-FA3D-611BD297BF80}"/>
              </a:ext>
            </a:extLst>
          </p:cNvPr>
          <p:cNvSpPr/>
          <p:nvPr/>
        </p:nvSpPr>
        <p:spPr>
          <a:xfrm>
            <a:off x="5826219" y="2463037"/>
            <a:ext cx="2285486" cy="2976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b="1"/>
          </a:p>
        </p:txBody>
      </p:sp>
      <p:sp>
        <p:nvSpPr>
          <p:cNvPr id="16" name="テキスト ボックス 15">
            <a:extLst>
              <a:ext uri="{FF2B5EF4-FFF2-40B4-BE49-F238E27FC236}">
                <a16:creationId xmlns:a16="http://schemas.microsoft.com/office/drawing/2014/main" id="{7626B343-F928-85D0-5E63-86F1C4C4E39F}"/>
              </a:ext>
            </a:extLst>
          </p:cNvPr>
          <p:cNvSpPr txBox="1"/>
          <p:nvPr/>
        </p:nvSpPr>
        <p:spPr>
          <a:xfrm>
            <a:off x="5863087" y="2452865"/>
            <a:ext cx="2179606" cy="276999"/>
          </a:xfrm>
          <a:prstGeom prst="rect">
            <a:avLst/>
          </a:prstGeom>
          <a:noFill/>
        </p:spPr>
        <p:txBody>
          <a:bodyPr wrap="square" rtlCol="0">
            <a:spAutoFit/>
          </a:bodyPr>
          <a:lstStyle/>
          <a:p>
            <a:r>
              <a:rPr kumimoji="1" lang="ja-JP" altLang="en-US" sz="1200" dirty="0"/>
              <a:t>ガイド形状不良</a:t>
            </a:r>
          </a:p>
        </p:txBody>
      </p:sp>
      <p:cxnSp>
        <p:nvCxnSpPr>
          <p:cNvPr id="17" name="直線コネクタ 16">
            <a:extLst>
              <a:ext uri="{FF2B5EF4-FFF2-40B4-BE49-F238E27FC236}">
                <a16:creationId xmlns:a16="http://schemas.microsoft.com/office/drawing/2014/main" id="{FA1DC96A-5BA9-B04E-5F99-369BE89B1B76}"/>
              </a:ext>
            </a:extLst>
          </p:cNvPr>
          <p:cNvCxnSpPr>
            <a:cxnSpLocks/>
            <a:endCxn id="16" idx="1"/>
          </p:cNvCxnSpPr>
          <p:nvPr/>
        </p:nvCxnSpPr>
        <p:spPr>
          <a:xfrm flipV="1">
            <a:off x="5205114" y="2591365"/>
            <a:ext cx="657973" cy="15389"/>
          </a:xfrm>
          <a:prstGeom prst="line">
            <a:avLst/>
          </a:prstGeom>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E26BCCFB-7B65-24FD-1594-F112B3242A87}"/>
              </a:ext>
            </a:extLst>
          </p:cNvPr>
          <p:cNvSpPr txBox="1"/>
          <p:nvPr/>
        </p:nvSpPr>
        <p:spPr>
          <a:xfrm>
            <a:off x="692988" y="3278012"/>
            <a:ext cx="7418717" cy="369332"/>
          </a:xfrm>
          <a:prstGeom prst="rect">
            <a:avLst/>
          </a:prstGeom>
          <a:noFill/>
        </p:spPr>
        <p:txBody>
          <a:bodyPr wrap="square" rtlCol="0">
            <a:spAutoFit/>
          </a:bodyPr>
          <a:lstStyle/>
          <a:p>
            <a:r>
              <a:rPr kumimoji="1" lang="ja-JP" altLang="en-US" dirty="0"/>
              <a:t>かつては対症療法はご法度だったが最近は公平な判断が求められる</a:t>
            </a:r>
          </a:p>
        </p:txBody>
      </p:sp>
      <p:graphicFrame>
        <p:nvGraphicFramePr>
          <p:cNvPr id="21" name="表 21">
            <a:extLst>
              <a:ext uri="{FF2B5EF4-FFF2-40B4-BE49-F238E27FC236}">
                <a16:creationId xmlns:a16="http://schemas.microsoft.com/office/drawing/2014/main" id="{680807DA-6240-20BA-088E-456D3676108F}"/>
              </a:ext>
            </a:extLst>
          </p:cNvPr>
          <p:cNvGraphicFramePr>
            <a:graphicFrameLocks noGrp="1"/>
          </p:cNvGraphicFramePr>
          <p:nvPr>
            <p:extLst>
              <p:ext uri="{D42A27DB-BD31-4B8C-83A1-F6EECF244321}">
                <p14:modId xmlns:p14="http://schemas.microsoft.com/office/powerpoint/2010/main" val="2803362422"/>
              </p:ext>
            </p:extLst>
          </p:nvPr>
        </p:nvGraphicFramePr>
        <p:xfrm>
          <a:off x="964975" y="3734206"/>
          <a:ext cx="7611863" cy="2148840"/>
        </p:xfrm>
        <a:graphic>
          <a:graphicData uri="http://schemas.openxmlformats.org/drawingml/2006/table">
            <a:tbl>
              <a:tblPr firstRow="1" bandRow="1">
                <a:tableStyleId>{5C22544A-7EE6-4342-B048-85BDC9FD1C3A}</a:tableStyleId>
              </a:tblPr>
              <a:tblGrid>
                <a:gridCol w="1875350">
                  <a:extLst>
                    <a:ext uri="{9D8B030D-6E8A-4147-A177-3AD203B41FA5}">
                      <a16:colId xmlns:a16="http://schemas.microsoft.com/office/drawing/2014/main" val="891237476"/>
                    </a:ext>
                  </a:extLst>
                </a:gridCol>
                <a:gridCol w="1460799">
                  <a:extLst>
                    <a:ext uri="{9D8B030D-6E8A-4147-A177-3AD203B41FA5}">
                      <a16:colId xmlns:a16="http://schemas.microsoft.com/office/drawing/2014/main" val="1510108003"/>
                    </a:ext>
                  </a:extLst>
                </a:gridCol>
                <a:gridCol w="1019408">
                  <a:extLst>
                    <a:ext uri="{9D8B030D-6E8A-4147-A177-3AD203B41FA5}">
                      <a16:colId xmlns:a16="http://schemas.microsoft.com/office/drawing/2014/main" val="1494038355"/>
                    </a:ext>
                  </a:extLst>
                </a:gridCol>
                <a:gridCol w="1016638">
                  <a:extLst>
                    <a:ext uri="{9D8B030D-6E8A-4147-A177-3AD203B41FA5}">
                      <a16:colId xmlns:a16="http://schemas.microsoft.com/office/drawing/2014/main" val="3829063869"/>
                    </a:ext>
                  </a:extLst>
                </a:gridCol>
                <a:gridCol w="971024">
                  <a:extLst>
                    <a:ext uri="{9D8B030D-6E8A-4147-A177-3AD203B41FA5}">
                      <a16:colId xmlns:a16="http://schemas.microsoft.com/office/drawing/2014/main" val="1146164906"/>
                    </a:ext>
                  </a:extLst>
                </a:gridCol>
                <a:gridCol w="1268644">
                  <a:extLst>
                    <a:ext uri="{9D8B030D-6E8A-4147-A177-3AD203B41FA5}">
                      <a16:colId xmlns:a16="http://schemas.microsoft.com/office/drawing/2014/main" val="3359104158"/>
                    </a:ext>
                  </a:extLst>
                </a:gridCol>
              </a:tblGrid>
              <a:tr h="370840">
                <a:tc>
                  <a:txBody>
                    <a:bodyPr/>
                    <a:lstStyle/>
                    <a:p>
                      <a:endParaRPr kumimoji="1" lang="ja-JP" altLang="en-US" sz="1400" dirty="0"/>
                    </a:p>
                  </a:txBody>
                  <a:tcPr/>
                </a:tc>
                <a:tc>
                  <a:txBody>
                    <a:bodyPr/>
                    <a:lstStyle/>
                    <a:p>
                      <a:r>
                        <a:rPr kumimoji="1" lang="ja-JP" altLang="en-US" sz="1400" dirty="0"/>
                        <a:t>対応策</a:t>
                      </a:r>
                    </a:p>
                  </a:txBody>
                  <a:tcPr/>
                </a:tc>
                <a:tc>
                  <a:txBody>
                    <a:bodyPr/>
                    <a:lstStyle/>
                    <a:p>
                      <a:r>
                        <a:rPr kumimoji="1" lang="ja-JP" altLang="en-US" sz="1400" dirty="0"/>
                        <a:t>コスト</a:t>
                      </a:r>
                    </a:p>
                  </a:txBody>
                  <a:tcPr/>
                </a:tc>
                <a:tc>
                  <a:txBody>
                    <a:bodyPr/>
                    <a:lstStyle/>
                    <a:p>
                      <a:r>
                        <a:rPr kumimoji="1" lang="ja-JP" altLang="en-US" sz="1400" dirty="0"/>
                        <a:t>効果</a:t>
                      </a:r>
                    </a:p>
                  </a:txBody>
                  <a:tcPr/>
                </a:tc>
                <a:tc>
                  <a:txBody>
                    <a:bodyPr/>
                    <a:lstStyle/>
                    <a:p>
                      <a:r>
                        <a:rPr kumimoji="1" lang="ja-JP" altLang="en-US" sz="1400" dirty="0"/>
                        <a:t>納期</a:t>
                      </a:r>
                    </a:p>
                  </a:txBody>
                  <a:tcPr/>
                </a:tc>
                <a:tc>
                  <a:txBody>
                    <a:bodyPr/>
                    <a:lstStyle/>
                    <a:p>
                      <a:r>
                        <a:rPr kumimoji="1" lang="ja-JP" altLang="en-US" sz="1400" dirty="0"/>
                        <a:t>総合評価</a:t>
                      </a:r>
                    </a:p>
                  </a:txBody>
                  <a:tcPr/>
                </a:tc>
                <a:extLst>
                  <a:ext uri="{0D108BD9-81ED-4DB2-BD59-A6C34878D82A}">
                    <a16:rowId xmlns:a16="http://schemas.microsoft.com/office/drawing/2014/main" val="4271094076"/>
                  </a:ext>
                </a:extLst>
              </a:tr>
              <a:tr h="0">
                <a:tc>
                  <a:txBody>
                    <a:bodyPr/>
                    <a:lstStyle/>
                    <a:p>
                      <a:r>
                        <a:rPr kumimoji="1" lang="ja-JP" altLang="en-US" sz="1400" dirty="0"/>
                        <a:t>対症療法</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モータ容量</a:t>
                      </a:r>
                      <a:r>
                        <a:rPr kumimoji="1" lang="en-US" altLang="ja-JP" sz="1400" dirty="0"/>
                        <a:t>UP</a:t>
                      </a:r>
                      <a:endParaRPr kumimoji="1" lang="ja-JP" altLang="en-US" sz="1400" dirty="0"/>
                    </a:p>
                    <a:p>
                      <a:endParaRPr kumimoji="1" lang="ja-JP" altLang="en-US" sz="1400" dirty="0"/>
                    </a:p>
                  </a:txBody>
                  <a:tcPr/>
                </a:tc>
                <a:tc>
                  <a:txBody>
                    <a:bodyPr/>
                    <a:lstStyle/>
                    <a:p>
                      <a:r>
                        <a:rPr kumimoji="1" lang="en-US" altLang="ja-JP" sz="1400" dirty="0"/>
                        <a:t>×</a:t>
                      </a:r>
                      <a:endParaRPr kumimoji="1" lang="ja-JP" altLang="en-US" sz="1400" dirty="0"/>
                    </a:p>
                  </a:txBody>
                  <a:tcPr/>
                </a:tc>
                <a:tc>
                  <a:txBody>
                    <a:bodyPr/>
                    <a:lstStyle/>
                    <a:p>
                      <a:r>
                        <a:rPr kumimoji="1" lang="ja-JP" altLang="en-US" sz="1400" dirty="0"/>
                        <a:t>〇</a:t>
                      </a:r>
                    </a:p>
                  </a:txBody>
                  <a:tcPr/>
                </a:tc>
                <a:tc>
                  <a:txBody>
                    <a:bodyPr/>
                    <a:lstStyle/>
                    <a:p>
                      <a:r>
                        <a:rPr kumimoji="1" lang="en-US" altLang="ja-JP" sz="1400" dirty="0"/>
                        <a:t>×</a:t>
                      </a:r>
                      <a:endParaRPr kumimoji="1" lang="ja-JP" altLang="en-US" sz="1400" dirty="0"/>
                    </a:p>
                  </a:txBody>
                  <a:tcPr/>
                </a:tc>
                <a:tc>
                  <a:txBody>
                    <a:bodyPr/>
                    <a:lstStyle/>
                    <a:p>
                      <a:r>
                        <a:rPr kumimoji="1" lang="ja-JP" altLang="en-US" sz="1400" dirty="0"/>
                        <a:t>恒久対策</a:t>
                      </a:r>
                    </a:p>
                  </a:txBody>
                  <a:tcPr/>
                </a:tc>
                <a:extLst>
                  <a:ext uri="{0D108BD9-81ED-4DB2-BD59-A6C34878D82A}">
                    <a16:rowId xmlns:a16="http://schemas.microsoft.com/office/drawing/2014/main" val="2233559187"/>
                  </a:ext>
                </a:extLst>
              </a:tr>
              <a:tr h="370840">
                <a:tc rowSpan="3">
                  <a:txBody>
                    <a:bodyPr/>
                    <a:lstStyle/>
                    <a:p>
                      <a:r>
                        <a:rPr kumimoji="1" lang="ja-JP" altLang="en-US" sz="1400" dirty="0"/>
                        <a:t>発生源対策</a:t>
                      </a:r>
                    </a:p>
                  </a:txBody>
                  <a:tcPr/>
                </a:tc>
                <a:tc>
                  <a:txBody>
                    <a:bodyPr/>
                    <a:lstStyle/>
                    <a:p>
                      <a:r>
                        <a:rPr kumimoji="1" lang="ja-JP" altLang="en-US" sz="1400" dirty="0"/>
                        <a:t>ワーク過多対策</a:t>
                      </a:r>
                    </a:p>
                  </a:txBody>
                  <a:tcPr/>
                </a:tc>
                <a:tc>
                  <a:txBody>
                    <a:bodyPr/>
                    <a:lstStyle/>
                    <a:p>
                      <a:r>
                        <a:rPr kumimoji="1" lang="en-US" altLang="ja-JP" sz="1400" dirty="0"/>
                        <a:t>×</a:t>
                      </a:r>
                      <a:endParaRPr kumimoji="1" lang="ja-JP" altLang="en-US" sz="1400" dirty="0"/>
                    </a:p>
                  </a:txBody>
                  <a:tcPr/>
                </a:tc>
                <a:tc>
                  <a:txBody>
                    <a:bodyPr/>
                    <a:lstStyle/>
                    <a:p>
                      <a:r>
                        <a:rPr kumimoji="1" lang="ja-JP" altLang="en-US" sz="1400" dirty="0"/>
                        <a:t>〇</a:t>
                      </a:r>
                    </a:p>
                  </a:txBody>
                  <a:tcPr/>
                </a:tc>
                <a:tc>
                  <a:txBody>
                    <a:bodyPr/>
                    <a:lstStyle/>
                    <a:p>
                      <a:r>
                        <a:rPr kumimoji="1" lang="en-US" altLang="ja-JP" sz="1400" dirty="0"/>
                        <a:t>×</a:t>
                      </a:r>
                      <a:endParaRPr kumimoji="1" lang="ja-JP" altLang="en-US" sz="1400" dirty="0"/>
                    </a:p>
                  </a:txBody>
                  <a:tcPr/>
                </a:tc>
                <a:tc>
                  <a:txBody>
                    <a:bodyPr/>
                    <a:lstStyle/>
                    <a:p>
                      <a:endParaRPr kumimoji="1" lang="ja-JP" altLang="en-US" sz="1400" dirty="0"/>
                    </a:p>
                  </a:txBody>
                  <a:tcPr/>
                </a:tc>
                <a:extLst>
                  <a:ext uri="{0D108BD9-81ED-4DB2-BD59-A6C34878D82A}">
                    <a16:rowId xmlns:a16="http://schemas.microsoft.com/office/drawing/2014/main" val="2321327326"/>
                  </a:ext>
                </a:extLst>
              </a:tr>
              <a:tr h="370840">
                <a:tc vMerge="1">
                  <a:txBody>
                    <a:bodyPr/>
                    <a:lstStyle/>
                    <a:p>
                      <a:endParaRPr kumimoji="1" lang="ja-JP" altLang="en-US"/>
                    </a:p>
                  </a:txBody>
                  <a:tcPr/>
                </a:tc>
                <a:tc>
                  <a:txBody>
                    <a:bodyPr/>
                    <a:lstStyle/>
                    <a:p>
                      <a:r>
                        <a:rPr kumimoji="1" lang="ja-JP" altLang="en-US" sz="1400" dirty="0"/>
                        <a:t>サプライヤ品質向上</a:t>
                      </a:r>
                    </a:p>
                  </a:txBody>
                  <a:tcPr/>
                </a:tc>
                <a:tc>
                  <a:txBody>
                    <a:bodyPr/>
                    <a:lstStyle/>
                    <a:p>
                      <a:r>
                        <a:rPr kumimoji="1" lang="ja-JP" altLang="en-US" sz="1400" dirty="0"/>
                        <a:t>？</a:t>
                      </a:r>
                    </a:p>
                  </a:txBody>
                  <a:tcPr/>
                </a:tc>
                <a:tc>
                  <a:txBody>
                    <a:bodyPr/>
                    <a:lstStyle/>
                    <a:p>
                      <a:r>
                        <a:rPr kumimoji="1" lang="en-US" altLang="ja-JP" sz="1400" dirty="0"/>
                        <a:t>×</a:t>
                      </a:r>
                      <a:endParaRPr kumimoji="1" lang="ja-JP" altLang="en-US" sz="1400" dirty="0"/>
                    </a:p>
                  </a:txBody>
                  <a:tcPr/>
                </a:tc>
                <a:tc>
                  <a:txBody>
                    <a:bodyPr/>
                    <a:lstStyle/>
                    <a:p>
                      <a:r>
                        <a:rPr kumimoji="1" lang="en-US" altLang="ja-JP" sz="1400" dirty="0"/>
                        <a:t>×</a:t>
                      </a:r>
                      <a:endParaRPr kumimoji="1" lang="ja-JP" altLang="en-US" sz="1400" dirty="0"/>
                    </a:p>
                  </a:txBody>
                  <a:tcPr/>
                </a:tc>
                <a:tc>
                  <a:txBody>
                    <a:bodyPr/>
                    <a:lstStyle/>
                    <a:p>
                      <a:r>
                        <a:rPr kumimoji="1" lang="ja-JP" altLang="en-US" sz="1400" dirty="0"/>
                        <a:t>無理だろう</a:t>
                      </a:r>
                    </a:p>
                  </a:txBody>
                  <a:tcPr/>
                </a:tc>
                <a:extLst>
                  <a:ext uri="{0D108BD9-81ED-4DB2-BD59-A6C34878D82A}">
                    <a16:rowId xmlns:a16="http://schemas.microsoft.com/office/drawing/2014/main" val="806268533"/>
                  </a:ext>
                </a:extLst>
              </a:tr>
              <a:tr h="370840">
                <a:tc vMerge="1">
                  <a:txBody>
                    <a:bodyPr/>
                    <a:lstStyle/>
                    <a:p>
                      <a:r>
                        <a:rPr kumimoji="1" lang="ja-JP" altLang="en-US" dirty="0"/>
                        <a:t>ガイド修正</a:t>
                      </a:r>
                    </a:p>
                  </a:txBody>
                  <a:tcPr/>
                </a:tc>
                <a:tc>
                  <a:txBody>
                    <a:bodyPr/>
                    <a:lstStyle/>
                    <a:p>
                      <a:r>
                        <a:rPr kumimoji="1" lang="ja-JP" altLang="en-US" sz="1400" dirty="0"/>
                        <a:t>ガイド形状</a:t>
                      </a:r>
                    </a:p>
                  </a:txBody>
                  <a:tcPr/>
                </a:tc>
                <a:tc>
                  <a:txBody>
                    <a:bodyPr/>
                    <a:lstStyle/>
                    <a:p>
                      <a:r>
                        <a:rPr kumimoji="1" lang="ja-JP" altLang="en-US" sz="1400" dirty="0"/>
                        <a:t>〇</a:t>
                      </a:r>
                    </a:p>
                  </a:txBody>
                  <a:tcPr/>
                </a:tc>
                <a:tc>
                  <a:txBody>
                    <a:bodyPr/>
                    <a:lstStyle/>
                    <a:p>
                      <a:r>
                        <a:rPr kumimoji="1" lang="ja-JP" altLang="en-US" sz="1400" dirty="0"/>
                        <a:t>〇</a:t>
                      </a:r>
                    </a:p>
                  </a:txBody>
                  <a:tcPr/>
                </a:tc>
                <a:tc>
                  <a:txBody>
                    <a:bodyPr/>
                    <a:lstStyle/>
                    <a:p>
                      <a:r>
                        <a:rPr kumimoji="1" lang="ja-JP" altLang="en-US" sz="1400" dirty="0"/>
                        <a:t>〇</a:t>
                      </a:r>
                    </a:p>
                  </a:txBody>
                  <a:tcPr/>
                </a:tc>
                <a:tc>
                  <a:txBody>
                    <a:bodyPr/>
                    <a:lstStyle/>
                    <a:p>
                      <a:r>
                        <a:rPr kumimoji="1" lang="ja-JP" altLang="en-US" sz="1400" dirty="0"/>
                        <a:t>暫定対策</a:t>
                      </a:r>
                    </a:p>
                  </a:txBody>
                  <a:tcPr/>
                </a:tc>
                <a:extLst>
                  <a:ext uri="{0D108BD9-81ED-4DB2-BD59-A6C34878D82A}">
                    <a16:rowId xmlns:a16="http://schemas.microsoft.com/office/drawing/2014/main" val="2808777556"/>
                  </a:ext>
                </a:extLst>
              </a:tr>
            </a:tbl>
          </a:graphicData>
        </a:graphic>
      </p:graphicFrame>
      <p:sp>
        <p:nvSpPr>
          <p:cNvPr id="22" name="テキスト ボックス 21">
            <a:extLst>
              <a:ext uri="{FF2B5EF4-FFF2-40B4-BE49-F238E27FC236}">
                <a16:creationId xmlns:a16="http://schemas.microsoft.com/office/drawing/2014/main" id="{D36C2807-F297-6652-9D91-FE547BCA54AC}"/>
              </a:ext>
            </a:extLst>
          </p:cNvPr>
          <p:cNvSpPr txBox="1"/>
          <p:nvPr/>
        </p:nvSpPr>
        <p:spPr>
          <a:xfrm>
            <a:off x="683846" y="5969908"/>
            <a:ext cx="7418717" cy="369332"/>
          </a:xfrm>
          <a:prstGeom prst="rect">
            <a:avLst/>
          </a:prstGeom>
          <a:noFill/>
        </p:spPr>
        <p:txBody>
          <a:bodyPr wrap="square" rtlCol="0">
            <a:spAutoFit/>
          </a:bodyPr>
          <a:lstStyle/>
          <a:p>
            <a:r>
              <a:rPr kumimoji="1" lang="ja-JP" altLang="en-US" dirty="0"/>
              <a:t>いちばんいけないのは場当たり的対策による手戻り</a:t>
            </a:r>
          </a:p>
        </p:txBody>
      </p:sp>
      <p:sp>
        <p:nvSpPr>
          <p:cNvPr id="24" name="テキスト ボックス 23">
            <a:extLst>
              <a:ext uri="{FF2B5EF4-FFF2-40B4-BE49-F238E27FC236}">
                <a16:creationId xmlns:a16="http://schemas.microsoft.com/office/drawing/2014/main" id="{CC0AEE6C-3E70-1364-A494-C5927141ECA2}"/>
              </a:ext>
            </a:extLst>
          </p:cNvPr>
          <p:cNvSpPr txBox="1"/>
          <p:nvPr/>
        </p:nvSpPr>
        <p:spPr>
          <a:xfrm>
            <a:off x="633114" y="417813"/>
            <a:ext cx="4572000" cy="461665"/>
          </a:xfrm>
          <a:prstGeom prst="rect">
            <a:avLst/>
          </a:prstGeom>
          <a:noFill/>
        </p:spPr>
        <p:txBody>
          <a:bodyPr wrap="square">
            <a:spAutoFit/>
          </a:bodyPr>
          <a:lstStyle/>
          <a:p>
            <a:pPr fontAlgn="base"/>
            <a:r>
              <a:rPr lang="ja-JP" altLang="ja-JP" sz="2400" dirty="0">
                <a:solidFill>
                  <a:srgbClr val="000000"/>
                </a:solidFill>
                <a:latin typeface="游ゴシック" panose="020B0400000000000000" pitchFamily="50" charset="-128"/>
              </a:rPr>
              <a:t>５）対策の立案・選定</a:t>
            </a:r>
            <a:endParaRPr lang="ja-JP" altLang="ja-JP" sz="2400" dirty="0">
              <a:latin typeface="Arial" panose="020B0604020202020204" pitchFamily="34" charset="0"/>
            </a:endParaRPr>
          </a:p>
        </p:txBody>
      </p:sp>
      <p:sp>
        <p:nvSpPr>
          <p:cNvPr id="26" name="テキスト ボックス 25">
            <a:extLst>
              <a:ext uri="{FF2B5EF4-FFF2-40B4-BE49-F238E27FC236}">
                <a16:creationId xmlns:a16="http://schemas.microsoft.com/office/drawing/2014/main" id="{DABD487A-3C63-6331-AA4D-33E7486EFD71}"/>
              </a:ext>
            </a:extLst>
          </p:cNvPr>
          <p:cNvSpPr txBox="1"/>
          <p:nvPr/>
        </p:nvSpPr>
        <p:spPr>
          <a:xfrm>
            <a:off x="4704424" y="964104"/>
            <a:ext cx="3582321" cy="369332"/>
          </a:xfrm>
          <a:prstGeom prst="rect">
            <a:avLst/>
          </a:prstGeom>
          <a:noFill/>
        </p:spPr>
        <p:txBody>
          <a:bodyPr wrap="square" rtlCol="0">
            <a:spAutoFit/>
          </a:bodyPr>
          <a:lstStyle/>
          <a:p>
            <a:r>
              <a:rPr kumimoji="1" lang="ja-JP" altLang="en-US" b="1" dirty="0"/>
              <a:t>重要なのは目標達成の目途づけ</a:t>
            </a:r>
          </a:p>
        </p:txBody>
      </p:sp>
    </p:spTree>
    <p:extLst>
      <p:ext uri="{BB962C8B-B14F-4D97-AF65-F5344CB8AC3E}">
        <p14:creationId xmlns:p14="http://schemas.microsoft.com/office/powerpoint/2010/main" val="1190653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233F8B6A-06EB-66A8-E6AA-85BB2B82A7E5}"/>
              </a:ext>
            </a:extLst>
          </p:cNvPr>
          <p:cNvGrpSpPr/>
          <p:nvPr/>
        </p:nvGrpSpPr>
        <p:grpSpPr>
          <a:xfrm>
            <a:off x="1562820" y="1690577"/>
            <a:ext cx="4864561" cy="3120723"/>
            <a:chOff x="1562820" y="1690577"/>
            <a:chExt cx="4864561" cy="3120723"/>
          </a:xfrm>
        </p:grpSpPr>
        <p:sp>
          <p:nvSpPr>
            <p:cNvPr id="9" name="正方形/長方形 8">
              <a:extLst>
                <a:ext uri="{FF2B5EF4-FFF2-40B4-BE49-F238E27FC236}">
                  <a16:creationId xmlns:a16="http://schemas.microsoft.com/office/drawing/2014/main" id="{8534DDF7-9F94-0F50-8F04-9EA1DF359ADF}"/>
                </a:ext>
              </a:extLst>
            </p:cNvPr>
            <p:cNvSpPr/>
            <p:nvPr/>
          </p:nvSpPr>
          <p:spPr>
            <a:xfrm>
              <a:off x="1562820" y="1696862"/>
              <a:ext cx="4856671" cy="311443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フリーフォーム: 図形 5">
              <a:extLst>
                <a:ext uri="{FF2B5EF4-FFF2-40B4-BE49-F238E27FC236}">
                  <a16:creationId xmlns:a16="http://schemas.microsoft.com/office/drawing/2014/main" id="{7DA9072E-BE08-0D66-ADCA-64E36B394579}"/>
                </a:ext>
              </a:extLst>
            </p:cNvPr>
            <p:cNvSpPr/>
            <p:nvPr/>
          </p:nvSpPr>
          <p:spPr>
            <a:xfrm>
              <a:off x="6049926" y="1690577"/>
              <a:ext cx="377455" cy="101009"/>
            </a:xfrm>
            <a:custGeom>
              <a:avLst/>
              <a:gdLst>
                <a:gd name="connsiteX0" fmla="*/ 0 w 377455"/>
                <a:gd name="connsiteY0" fmla="*/ 0 h 101009"/>
                <a:gd name="connsiteX1" fmla="*/ 377455 w 377455"/>
                <a:gd name="connsiteY1" fmla="*/ 5316 h 101009"/>
                <a:gd name="connsiteX2" fmla="*/ 377455 w 377455"/>
                <a:gd name="connsiteY2" fmla="*/ 101009 h 101009"/>
                <a:gd name="connsiteX3" fmla="*/ 377455 w 377455"/>
                <a:gd name="connsiteY3" fmla="*/ 101009 h 101009"/>
              </a:gdLst>
              <a:ahLst/>
              <a:cxnLst>
                <a:cxn ang="0">
                  <a:pos x="connsiteX0" y="connsiteY0"/>
                </a:cxn>
                <a:cxn ang="0">
                  <a:pos x="connsiteX1" y="connsiteY1"/>
                </a:cxn>
                <a:cxn ang="0">
                  <a:pos x="connsiteX2" y="connsiteY2"/>
                </a:cxn>
                <a:cxn ang="0">
                  <a:pos x="connsiteX3" y="connsiteY3"/>
                </a:cxn>
              </a:cxnLst>
              <a:rect l="l" t="t" r="r" b="b"/>
              <a:pathLst>
                <a:path w="377455" h="101009">
                  <a:moveTo>
                    <a:pt x="0" y="0"/>
                  </a:moveTo>
                  <a:lnTo>
                    <a:pt x="377455" y="5316"/>
                  </a:lnTo>
                  <a:lnTo>
                    <a:pt x="377455" y="101009"/>
                  </a:lnTo>
                  <a:lnTo>
                    <a:pt x="377455" y="101009"/>
                  </a:lnTo>
                </a:path>
              </a:pathLst>
            </a:cu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リーフォーム: 図形 4">
              <a:extLst>
                <a:ext uri="{FF2B5EF4-FFF2-40B4-BE49-F238E27FC236}">
                  <a16:creationId xmlns:a16="http://schemas.microsoft.com/office/drawing/2014/main" id="{9FCC2666-BD38-C7BF-CD30-170BFB96F231}"/>
                </a:ext>
              </a:extLst>
            </p:cNvPr>
            <p:cNvSpPr/>
            <p:nvPr/>
          </p:nvSpPr>
          <p:spPr>
            <a:xfrm>
              <a:off x="6068327" y="1705347"/>
              <a:ext cx="351164" cy="197015"/>
            </a:xfrm>
            <a:custGeom>
              <a:avLst/>
              <a:gdLst>
                <a:gd name="connsiteX0" fmla="*/ 0 w 1181819"/>
                <a:gd name="connsiteY0" fmla="*/ 0 h 655608"/>
                <a:gd name="connsiteX1" fmla="*/ 1181819 w 1181819"/>
                <a:gd name="connsiteY1" fmla="*/ 353683 h 655608"/>
                <a:gd name="connsiteX2" fmla="*/ 715993 w 1181819"/>
                <a:gd name="connsiteY2" fmla="*/ 655608 h 655608"/>
                <a:gd name="connsiteX3" fmla="*/ 0 w 1181819"/>
                <a:gd name="connsiteY3" fmla="*/ 0 h 655608"/>
                <a:gd name="connsiteX0" fmla="*/ 0 w 1181819"/>
                <a:gd name="connsiteY0" fmla="*/ 0 h 713353"/>
                <a:gd name="connsiteX1" fmla="*/ 1181819 w 1181819"/>
                <a:gd name="connsiteY1" fmla="*/ 353683 h 713353"/>
                <a:gd name="connsiteX2" fmla="*/ 769668 w 1181819"/>
                <a:gd name="connsiteY2" fmla="*/ 713353 h 713353"/>
                <a:gd name="connsiteX3" fmla="*/ 0 w 1181819"/>
                <a:gd name="connsiteY3" fmla="*/ 0 h 713353"/>
              </a:gdLst>
              <a:ahLst/>
              <a:cxnLst>
                <a:cxn ang="0">
                  <a:pos x="connsiteX0" y="connsiteY0"/>
                </a:cxn>
                <a:cxn ang="0">
                  <a:pos x="connsiteX1" y="connsiteY1"/>
                </a:cxn>
                <a:cxn ang="0">
                  <a:pos x="connsiteX2" y="connsiteY2"/>
                </a:cxn>
                <a:cxn ang="0">
                  <a:pos x="connsiteX3" y="connsiteY3"/>
                </a:cxn>
              </a:cxnLst>
              <a:rect l="l" t="t" r="r" b="b"/>
              <a:pathLst>
                <a:path w="1181819" h="713353">
                  <a:moveTo>
                    <a:pt x="0" y="0"/>
                  </a:moveTo>
                  <a:lnTo>
                    <a:pt x="1181819" y="353683"/>
                  </a:lnTo>
                  <a:lnTo>
                    <a:pt x="769668" y="713353"/>
                  </a:lnTo>
                  <a:lnTo>
                    <a:pt x="0" y="0"/>
                  </a:lnTo>
                  <a:close/>
                </a:path>
              </a:pathLst>
            </a:cu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sp>
        <p:nvSpPr>
          <p:cNvPr id="3" name="テキスト ボックス 2">
            <a:extLst>
              <a:ext uri="{FF2B5EF4-FFF2-40B4-BE49-F238E27FC236}">
                <a16:creationId xmlns:a16="http://schemas.microsoft.com/office/drawing/2014/main" id="{8E042F32-BD37-3362-9A69-7AC84FABA24E}"/>
              </a:ext>
            </a:extLst>
          </p:cNvPr>
          <p:cNvSpPr txBox="1"/>
          <p:nvPr/>
        </p:nvSpPr>
        <p:spPr>
          <a:xfrm>
            <a:off x="646981" y="371261"/>
            <a:ext cx="4572000" cy="830997"/>
          </a:xfrm>
          <a:prstGeom prst="rect">
            <a:avLst/>
          </a:prstGeom>
          <a:noFill/>
        </p:spPr>
        <p:txBody>
          <a:bodyPr wrap="square">
            <a:spAutoFit/>
          </a:bodyPr>
          <a:lstStyle/>
          <a:p>
            <a:pPr fontAlgn="base"/>
            <a:r>
              <a:rPr lang="ja-JP" altLang="ja-JP" sz="2400" dirty="0">
                <a:solidFill>
                  <a:srgbClr val="000000"/>
                </a:solidFill>
                <a:latin typeface="游ゴシック" panose="020B0400000000000000" pitchFamily="50" charset="-128"/>
              </a:rPr>
              <a:t>６）効果の確認</a:t>
            </a:r>
            <a:endParaRPr lang="ja-JP" altLang="ja-JP" sz="2400" dirty="0">
              <a:latin typeface="Arial" panose="020B0604020202020204" pitchFamily="34" charset="0"/>
            </a:endParaRPr>
          </a:p>
          <a:p>
            <a:pPr fontAlgn="base"/>
            <a:r>
              <a:rPr lang="ja-JP" altLang="ja-JP" sz="2400" dirty="0">
                <a:solidFill>
                  <a:srgbClr val="000000"/>
                </a:solidFill>
                <a:latin typeface="游ゴシック" panose="020B0400000000000000" pitchFamily="50" charset="-128"/>
              </a:rPr>
              <a:t>７）歯止めと標準化</a:t>
            </a:r>
            <a:endParaRPr lang="ja-JP" altLang="ja-JP" sz="2400" dirty="0">
              <a:latin typeface="Arial" panose="020B0604020202020204" pitchFamily="34" charset="0"/>
            </a:endParaRPr>
          </a:p>
        </p:txBody>
      </p:sp>
      <p:sp>
        <p:nvSpPr>
          <p:cNvPr id="10" name="正方形/長方形 9">
            <a:extLst>
              <a:ext uri="{FF2B5EF4-FFF2-40B4-BE49-F238E27FC236}">
                <a16:creationId xmlns:a16="http://schemas.microsoft.com/office/drawing/2014/main" id="{16FA8F14-AA67-694D-A612-7D0F15B6A3D8}"/>
              </a:ext>
            </a:extLst>
          </p:cNvPr>
          <p:cNvSpPr/>
          <p:nvPr/>
        </p:nvSpPr>
        <p:spPr>
          <a:xfrm>
            <a:off x="1713782" y="1981927"/>
            <a:ext cx="2107720" cy="598400"/>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D5126602-E65D-700B-1F22-080396DF193E}"/>
              </a:ext>
            </a:extLst>
          </p:cNvPr>
          <p:cNvSpPr/>
          <p:nvPr/>
        </p:nvSpPr>
        <p:spPr>
          <a:xfrm>
            <a:off x="1705156" y="2668287"/>
            <a:ext cx="2107720" cy="1472391"/>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7B3550B-9C36-4B7A-AAC1-D5157996B8CF}"/>
              </a:ext>
            </a:extLst>
          </p:cNvPr>
          <p:cNvSpPr/>
          <p:nvPr/>
        </p:nvSpPr>
        <p:spPr>
          <a:xfrm>
            <a:off x="4057291" y="1978160"/>
            <a:ext cx="2107720" cy="864060"/>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07148C19-8815-0EF4-7B76-C8CE7065E15C}"/>
              </a:ext>
            </a:extLst>
          </p:cNvPr>
          <p:cNvSpPr/>
          <p:nvPr/>
        </p:nvSpPr>
        <p:spPr>
          <a:xfrm>
            <a:off x="1713782" y="4281426"/>
            <a:ext cx="2107720" cy="307676"/>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AC59237-9B96-7BBE-1387-790843B7C5E1}"/>
              </a:ext>
            </a:extLst>
          </p:cNvPr>
          <p:cNvSpPr/>
          <p:nvPr/>
        </p:nvSpPr>
        <p:spPr>
          <a:xfrm>
            <a:off x="4068073" y="2937324"/>
            <a:ext cx="2107720" cy="1025393"/>
          </a:xfrm>
          <a:prstGeom prst="rect">
            <a:avLst/>
          </a:prstGeom>
          <a:solidFill>
            <a:schemeClr val="bg1">
              <a:lumMod val="8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10DACE35-D98D-E76B-6A2A-F7676BA2F699}"/>
              </a:ext>
            </a:extLst>
          </p:cNvPr>
          <p:cNvSpPr/>
          <p:nvPr/>
        </p:nvSpPr>
        <p:spPr>
          <a:xfrm>
            <a:off x="4066636" y="4091176"/>
            <a:ext cx="979817" cy="497926"/>
          </a:xfrm>
          <a:prstGeom prst="rect">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highlight>
                <a:srgbClr val="FFFF00"/>
              </a:highlight>
            </a:endParaRPr>
          </a:p>
        </p:txBody>
      </p:sp>
      <p:sp>
        <p:nvSpPr>
          <p:cNvPr id="16" name="正方形/長方形 15">
            <a:extLst>
              <a:ext uri="{FF2B5EF4-FFF2-40B4-BE49-F238E27FC236}">
                <a16:creationId xmlns:a16="http://schemas.microsoft.com/office/drawing/2014/main" id="{B84807FD-6E13-B8B8-F22B-F27ADDE8AB31}"/>
              </a:ext>
            </a:extLst>
          </p:cNvPr>
          <p:cNvSpPr/>
          <p:nvPr/>
        </p:nvSpPr>
        <p:spPr>
          <a:xfrm>
            <a:off x="5145658" y="4091960"/>
            <a:ext cx="1030136" cy="497926"/>
          </a:xfrm>
          <a:prstGeom prst="rect">
            <a:avLst/>
          </a:prstGeom>
          <a:solidFill>
            <a:srgbClr val="FFC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highlight>
                <a:srgbClr val="FFFF00"/>
              </a:highlight>
            </a:endParaRPr>
          </a:p>
        </p:txBody>
      </p:sp>
      <p:sp>
        <p:nvSpPr>
          <p:cNvPr id="17" name="テキスト ボックス 16">
            <a:extLst>
              <a:ext uri="{FF2B5EF4-FFF2-40B4-BE49-F238E27FC236}">
                <a16:creationId xmlns:a16="http://schemas.microsoft.com/office/drawing/2014/main" id="{C0FAA3F4-2D73-DEBC-0E1A-BCB4AEC49FE0}"/>
              </a:ext>
            </a:extLst>
          </p:cNvPr>
          <p:cNvSpPr txBox="1"/>
          <p:nvPr/>
        </p:nvSpPr>
        <p:spPr>
          <a:xfrm>
            <a:off x="2051649" y="2043915"/>
            <a:ext cx="1751162" cy="369332"/>
          </a:xfrm>
          <a:prstGeom prst="rect">
            <a:avLst/>
          </a:prstGeom>
          <a:noFill/>
        </p:spPr>
        <p:txBody>
          <a:bodyPr wrap="square" rtlCol="0">
            <a:spAutoFit/>
          </a:bodyPr>
          <a:lstStyle/>
          <a:p>
            <a:r>
              <a:rPr kumimoji="1" lang="ja-JP" altLang="en-US"/>
              <a:t>問題の発見</a:t>
            </a:r>
          </a:p>
        </p:txBody>
      </p:sp>
      <p:sp>
        <p:nvSpPr>
          <p:cNvPr id="19" name="テキスト ボックス 18">
            <a:extLst>
              <a:ext uri="{FF2B5EF4-FFF2-40B4-BE49-F238E27FC236}">
                <a16:creationId xmlns:a16="http://schemas.microsoft.com/office/drawing/2014/main" id="{1573E737-D7B7-D51E-00AE-3D4291C20D2F}"/>
              </a:ext>
            </a:extLst>
          </p:cNvPr>
          <p:cNvSpPr txBox="1"/>
          <p:nvPr/>
        </p:nvSpPr>
        <p:spPr>
          <a:xfrm>
            <a:off x="2178531" y="2937324"/>
            <a:ext cx="1306540" cy="369332"/>
          </a:xfrm>
          <a:prstGeom prst="rect">
            <a:avLst/>
          </a:prstGeom>
          <a:noFill/>
        </p:spPr>
        <p:txBody>
          <a:bodyPr wrap="square" rtlCol="0">
            <a:spAutoFit/>
          </a:bodyPr>
          <a:lstStyle/>
          <a:p>
            <a:r>
              <a:rPr kumimoji="1" lang="ja-JP" altLang="en-US"/>
              <a:t>現状分析</a:t>
            </a:r>
            <a:endParaRPr kumimoji="1" lang="ja-JP" altLang="en-US" dirty="0"/>
          </a:p>
        </p:txBody>
      </p:sp>
      <p:sp>
        <p:nvSpPr>
          <p:cNvPr id="20" name="テキスト ボックス 19">
            <a:extLst>
              <a:ext uri="{FF2B5EF4-FFF2-40B4-BE49-F238E27FC236}">
                <a16:creationId xmlns:a16="http://schemas.microsoft.com/office/drawing/2014/main" id="{3BB2BAFB-4E05-91AC-37B0-608ADE06DB2F}"/>
              </a:ext>
            </a:extLst>
          </p:cNvPr>
          <p:cNvSpPr txBox="1"/>
          <p:nvPr/>
        </p:nvSpPr>
        <p:spPr>
          <a:xfrm>
            <a:off x="2178531" y="4225049"/>
            <a:ext cx="1306540" cy="369332"/>
          </a:xfrm>
          <a:prstGeom prst="rect">
            <a:avLst/>
          </a:prstGeom>
          <a:noFill/>
        </p:spPr>
        <p:txBody>
          <a:bodyPr wrap="square" rtlCol="0">
            <a:spAutoFit/>
          </a:bodyPr>
          <a:lstStyle/>
          <a:p>
            <a:r>
              <a:rPr kumimoji="1" lang="ja-JP" altLang="en-US" dirty="0"/>
              <a:t>目標設定</a:t>
            </a:r>
          </a:p>
        </p:txBody>
      </p:sp>
      <p:sp>
        <p:nvSpPr>
          <p:cNvPr id="21" name="テキスト ボックス 20">
            <a:extLst>
              <a:ext uri="{FF2B5EF4-FFF2-40B4-BE49-F238E27FC236}">
                <a16:creationId xmlns:a16="http://schemas.microsoft.com/office/drawing/2014/main" id="{D38B240E-3072-401F-B637-C62141649680}"/>
              </a:ext>
            </a:extLst>
          </p:cNvPr>
          <p:cNvSpPr txBox="1"/>
          <p:nvPr/>
        </p:nvSpPr>
        <p:spPr>
          <a:xfrm>
            <a:off x="4623584" y="3219816"/>
            <a:ext cx="1306540" cy="369332"/>
          </a:xfrm>
          <a:prstGeom prst="rect">
            <a:avLst/>
          </a:prstGeom>
          <a:noFill/>
        </p:spPr>
        <p:txBody>
          <a:bodyPr wrap="square" rtlCol="0">
            <a:spAutoFit/>
          </a:bodyPr>
          <a:lstStyle/>
          <a:p>
            <a:r>
              <a:rPr kumimoji="1" lang="ja-JP" altLang="en-US" dirty="0"/>
              <a:t>対策立案</a:t>
            </a:r>
          </a:p>
        </p:txBody>
      </p:sp>
      <p:sp>
        <p:nvSpPr>
          <p:cNvPr id="22" name="テキスト ボックス 21">
            <a:extLst>
              <a:ext uri="{FF2B5EF4-FFF2-40B4-BE49-F238E27FC236}">
                <a16:creationId xmlns:a16="http://schemas.microsoft.com/office/drawing/2014/main" id="{10672ED0-A268-442B-5260-CE6D0A1DFDC0}"/>
              </a:ext>
            </a:extLst>
          </p:cNvPr>
          <p:cNvSpPr txBox="1"/>
          <p:nvPr/>
        </p:nvSpPr>
        <p:spPr>
          <a:xfrm>
            <a:off x="4543606" y="2244520"/>
            <a:ext cx="1306540" cy="369332"/>
          </a:xfrm>
          <a:prstGeom prst="rect">
            <a:avLst/>
          </a:prstGeom>
          <a:noFill/>
        </p:spPr>
        <p:txBody>
          <a:bodyPr wrap="square" rtlCol="0">
            <a:spAutoFit/>
          </a:bodyPr>
          <a:lstStyle/>
          <a:p>
            <a:r>
              <a:rPr kumimoji="1" lang="ja-JP" altLang="en-US" dirty="0"/>
              <a:t>要因解析</a:t>
            </a:r>
          </a:p>
        </p:txBody>
      </p:sp>
      <p:sp>
        <p:nvSpPr>
          <p:cNvPr id="23" name="テキスト ボックス 22">
            <a:extLst>
              <a:ext uri="{FF2B5EF4-FFF2-40B4-BE49-F238E27FC236}">
                <a16:creationId xmlns:a16="http://schemas.microsoft.com/office/drawing/2014/main" id="{B2CB9C11-EEE8-3218-2746-16A0C06BBACC}"/>
              </a:ext>
            </a:extLst>
          </p:cNvPr>
          <p:cNvSpPr txBox="1"/>
          <p:nvPr/>
        </p:nvSpPr>
        <p:spPr>
          <a:xfrm>
            <a:off x="1630391" y="1320939"/>
            <a:ext cx="1500997" cy="369332"/>
          </a:xfrm>
          <a:prstGeom prst="rect">
            <a:avLst/>
          </a:prstGeom>
          <a:noFill/>
        </p:spPr>
        <p:txBody>
          <a:bodyPr wrap="square" rtlCol="0">
            <a:spAutoFit/>
          </a:bodyPr>
          <a:lstStyle/>
          <a:p>
            <a:r>
              <a:rPr kumimoji="1" lang="ja-JP" altLang="en-US" dirty="0"/>
              <a:t>これで</a:t>
            </a:r>
            <a:r>
              <a:rPr kumimoji="1" lang="en-US" altLang="ja-JP" dirty="0"/>
              <a:t>A3</a:t>
            </a:r>
            <a:endParaRPr kumimoji="1" lang="ja-JP" altLang="en-US" dirty="0"/>
          </a:p>
        </p:txBody>
      </p:sp>
      <p:sp>
        <p:nvSpPr>
          <p:cNvPr id="24" name="テキスト ボックス 23">
            <a:extLst>
              <a:ext uri="{FF2B5EF4-FFF2-40B4-BE49-F238E27FC236}">
                <a16:creationId xmlns:a16="http://schemas.microsoft.com/office/drawing/2014/main" id="{09622CA5-8D65-8526-D8EB-11C7D004B311}"/>
              </a:ext>
            </a:extLst>
          </p:cNvPr>
          <p:cNvSpPr txBox="1"/>
          <p:nvPr/>
        </p:nvSpPr>
        <p:spPr>
          <a:xfrm>
            <a:off x="2273960" y="1701161"/>
            <a:ext cx="1306540" cy="276999"/>
          </a:xfrm>
          <a:prstGeom prst="rect">
            <a:avLst/>
          </a:prstGeom>
          <a:noFill/>
        </p:spPr>
        <p:txBody>
          <a:bodyPr wrap="square" rtlCol="0">
            <a:spAutoFit/>
          </a:bodyPr>
          <a:lstStyle/>
          <a:p>
            <a:r>
              <a:rPr kumimoji="1" lang="ja-JP" altLang="en-US" sz="1200" b="1" dirty="0"/>
              <a:t>タイトル</a:t>
            </a:r>
          </a:p>
        </p:txBody>
      </p:sp>
      <p:sp>
        <p:nvSpPr>
          <p:cNvPr id="25" name="吹き出し: 角を丸めた四角形 24">
            <a:extLst>
              <a:ext uri="{FF2B5EF4-FFF2-40B4-BE49-F238E27FC236}">
                <a16:creationId xmlns:a16="http://schemas.microsoft.com/office/drawing/2014/main" id="{653BDE4D-79D1-EADC-0FEA-735731859FB1}"/>
              </a:ext>
            </a:extLst>
          </p:cNvPr>
          <p:cNvSpPr/>
          <p:nvPr/>
        </p:nvSpPr>
        <p:spPr>
          <a:xfrm>
            <a:off x="1214886" y="5021773"/>
            <a:ext cx="7056407" cy="898299"/>
          </a:xfrm>
          <a:prstGeom prst="wedgeRoundRectCallout">
            <a:avLst>
              <a:gd name="adj1" fmla="val -7386"/>
              <a:gd name="adj2" fmla="val -9046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C6B9D6B4-A6D6-B638-C723-10E61EBB2FE7}"/>
              </a:ext>
            </a:extLst>
          </p:cNvPr>
          <p:cNvSpPr txBox="1"/>
          <p:nvPr/>
        </p:nvSpPr>
        <p:spPr>
          <a:xfrm>
            <a:off x="1653935" y="5289941"/>
            <a:ext cx="6617358" cy="369332"/>
          </a:xfrm>
          <a:prstGeom prst="rect">
            <a:avLst/>
          </a:prstGeom>
          <a:noFill/>
        </p:spPr>
        <p:txBody>
          <a:bodyPr wrap="square" rtlCol="0">
            <a:spAutoFit/>
          </a:bodyPr>
          <a:lstStyle/>
          <a:p>
            <a:r>
              <a:rPr kumimoji="1" lang="ja-JP" altLang="en-US" dirty="0"/>
              <a:t>このあたりはさらっと述べ、ほとんど紙面は割かない</a:t>
            </a:r>
          </a:p>
        </p:txBody>
      </p:sp>
      <p:sp>
        <p:nvSpPr>
          <p:cNvPr id="26" name="テキスト ボックス 25">
            <a:extLst>
              <a:ext uri="{FF2B5EF4-FFF2-40B4-BE49-F238E27FC236}">
                <a16:creationId xmlns:a16="http://schemas.microsoft.com/office/drawing/2014/main" id="{0CBF552F-C42D-3E02-09CE-B544A857E230}"/>
              </a:ext>
            </a:extLst>
          </p:cNvPr>
          <p:cNvSpPr txBox="1"/>
          <p:nvPr/>
        </p:nvSpPr>
        <p:spPr>
          <a:xfrm>
            <a:off x="4027099" y="4173190"/>
            <a:ext cx="1306540" cy="369332"/>
          </a:xfrm>
          <a:prstGeom prst="rect">
            <a:avLst/>
          </a:prstGeom>
          <a:noFill/>
        </p:spPr>
        <p:txBody>
          <a:bodyPr wrap="square" rtlCol="0">
            <a:spAutoFit/>
          </a:bodyPr>
          <a:lstStyle/>
          <a:p>
            <a:r>
              <a:rPr kumimoji="1" lang="ja-JP" altLang="en-US"/>
              <a:t>効果確認</a:t>
            </a:r>
            <a:endParaRPr kumimoji="1" lang="ja-JP" altLang="en-US" dirty="0"/>
          </a:p>
        </p:txBody>
      </p:sp>
      <p:sp>
        <p:nvSpPr>
          <p:cNvPr id="27" name="テキスト ボックス 26">
            <a:extLst>
              <a:ext uri="{FF2B5EF4-FFF2-40B4-BE49-F238E27FC236}">
                <a16:creationId xmlns:a16="http://schemas.microsoft.com/office/drawing/2014/main" id="{E26A8858-7CE5-A18E-DDDB-7D0404A6752B}"/>
              </a:ext>
            </a:extLst>
          </p:cNvPr>
          <p:cNvSpPr txBox="1"/>
          <p:nvPr/>
        </p:nvSpPr>
        <p:spPr>
          <a:xfrm>
            <a:off x="5146200" y="4179781"/>
            <a:ext cx="1306540" cy="369332"/>
          </a:xfrm>
          <a:prstGeom prst="rect">
            <a:avLst/>
          </a:prstGeom>
          <a:noFill/>
        </p:spPr>
        <p:txBody>
          <a:bodyPr wrap="square" rtlCol="0">
            <a:spAutoFit/>
          </a:bodyPr>
          <a:lstStyle/>
          <a:p>
            <a:r>
              <a:rPr kumimoji="1" lang="ja-JP" altLang="en-US" dirty="0"/>
              <a:t> 歯止め</a:t>
            </a:r>
          </a:p>
        </p:txBody>
      </p:sp>
    </p:spTree>
    <p:extLst>
      <p:ext uri="{BB962C8B-B14F-4D97-AF65-F5344CB8AC3E}">
        <p14:creationId xmlns:p14="http://schemas.microsoft.com/office/powerpoint/2010/main" val="1184349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テキスト ボックス 83">
            <a:extLst>
              <a:ext uri="{FF2B5EF4-FFF2-40B4-BE49-F238E27FC236}">
                <a16:creationId xmlns:a16="http://schemas.microsoft.com/office/drawing/2014/main" id="{7B47ADE9-1B56-186E-3748-A1433D42D173}"/>
              </a:ext>
            </a:extLst>
          </p:cNvPr>
          <p:cNvSpPr txBox="1"/>
          <p:nvPr/>
        </p:nvSpPr>
        <p:spPr>
          <a:xfrm>
            <a:off x="163468" y="186591"/>
            <a:ext cx="4905682" cy="400110"/>
          </a:xfrm>
          <a:prstGeom prst="rect">
            <a:avLst/>
          </a:prstGeom>
          <a:noFill/>
        </p:spPr>
        <p:txBody>
          <a:bodyPr wrap="square" rtlCol="0">
            <a:spAutoFit/>
          </a:bodyPr>
          <a:lstStyle/>
          <a:p>
            <a:r>
              <a:rPr kumimoji="1" lang="ja-JP" altLang="en-US" sz="2000" b="1"/>
              <a:t>物流業者様に行ったアドバイスの例</a:t>
            </a:r>
            <a:endParaRPr kumimoji="1" lang="ja-JP" altLang="en-US" sz="2000" b="1" dirty="0"/>
          </a:p>
        </p:txBody>
      </p:sp>
      <p:pic>
        <p:nvPicPr>
          <p:cNvPr id="145" name="Picture 2" descr="特性要因図　イラスト">
            <a:extLst>
              <a:ext uri="{FF2B5EF4-FFF2-40B4-BE49-F238E27FC236}">
                <a16:creationId xmlns:a16="http://schemas.microsoft.com/office/drawing/2014/main" id="{DCC10BF6-138E-1532-27AE-86B3BA1C6E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6872" y="1011777"/>
            <a:ext cx="2564591" cy="1455309"/>
          </a:xfrm>
          <a:prstGeom prst="rect">
            <a:avLst/>
          </a:prstGeom>
          <a:noFill/>
          <a:extLst>
            <a:ext uri="{909E8E84-426E-40DD-AFC4-6F175D3DCCD1}">
              <a14:hiddenFill xmlns:a14="http://schemas.microsoft.com/office/drawing/2010/main">
                <a:solidFill>
                  <a:srgbClr val="FFFFFF"/>
                </a:solidFill>
              </a14:hiddenFill>
            </a:ext>
          </a:extLst>
        </p:spPr>
      </p:pic>
      <p:sp>
        <p:nvSpPr>
          <p:cNvPr id="156" name="テキスト ボックス 11">
            <a:extLst>
              <a:ext uri="{FF2B5EF4-FFF2-40B4-BE49-F238E27FC236}">
                <a16:creationId xmlns:a16="http://schemas.microsoft.com/office/drawing/2014/main" id="{FE76E576-E9AE-9E80-8AB5-34ED8D70C43E}"/>
              </a:ext>
            </a:extLst>
          </p:cNvPr>
          <p:cNvSpPr txBox="1"/>
          <p:nvPr/>
        </p:nvSpPr>
        <p:spPr>
          <a:xfrm>
            <a:off x="465466" y="625955"/>
            <a:ext cx="7531636" cy="58477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600" dirty="0"/>
              <a:t>各スタッフには新規案件獲得と費用改善の双方に目標値が付与されているが現在の達成状況は以下の通りで年度での目標達成は大変厳しい状況</a:t>
            </a:r>
          </a:p>
        </p:txBody>
      </p:sp>
      <p:grpSp>
        <p:nvGrpSpPr>
          <p:cNvPr id="167" name="グループ化 166">
            <a:extLst>
              <a:ext uri="{FF2B5EF4-FFF2-40B4-BE49-F238E27FC236}">
                <a16:creationId xmlns:a16="http://schemas.microsoft.com/office/drawing/2014/main" id="{B84BA634-30E2-E385-C1EF-E0E589723FD6}"/>
              </a:ext>
            </a:extLst>
          </p:cNvPr>
          <p:cNvGrpSpPr/>
          <p:nvPr/>
        </p:nvGrpSpPr>
        <p:grpSpPr>
          <a:xfrm>
            <a:off x="876389" y="1215517"/>
            <a:ext cx="2458087" cy="1090404"/>
            <a:chOff x="826618" y="1249628"/>
            <a:chExt cx="1666609" cy="727834"/>
          </a:xfrm>
        </p:grpSpPr>
        <p:sp>
          <p:nvSpPr>
            <p:cNvPr id="157" name="正方形/長方形 156">
              <a:extLst>
                <a:ext uri="{FF2B5EF4-FFF2-40B4-BE49-F238E27FC236}">
                  <a16:creationId xmlns:a16="http://schemas.microsoft.com/office/drawing/2014/main" id="{9997B659-500A-DFE6-B10E-5AFE80AF8866}"/>
                </a:ext>
              </a:extLst>
            </p:cNvPr>
            <p:cNvSpPr/>
            <p:nvPr/>
          </p:nvSpPr>
          <p:spPr>
            <a:xfrm>
              <a:off x="826618" y="1249628"/>
              <a:ext cx="1666609" cy="7253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ja-JP" altLang="en-US"/>
            </a:p>
          </p:txBody>
        </p:sp>
        <p:sp>
          <p:nvSpPr>
            <p:cNvPr id="158" name="正方形/長方形 157">
              <a:extLst>
                <a:ext uri="{FF2B5EF4-FFF2-40B4-BE49-F238E27FC236}">
                  <a16:creationId xmlns:a16="http://schemas.microsoft.com/office/drawing/2014/main" id="{A13AA876-3B01-1005-323F-C8689D338A95}"/>
                </a:ext>
              </a:extLst>
            </p:cNvPr>
            <p:cNvSpPr/>
            <p:nvPr/>
          </p:nvSpPr>
          <p:spPr>
            <a:xfrm>
              <a:off x="995233" y="1292830"/>
              <a:ext cx="198528" cy="6821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59" name="正方形/長方形 158">
              <a:extLst>
                <a:ext uri="{FF2B5EF4-FFF2-40B4-BE49-F238E27FC236}">
                  <a16:creationId xmlns:a16="http://schemas.microsoft.com/office/drawing/2014/main" id="{BF0C4C83-9702-A17A-3F91-CFA0E0CC1EF3}"/>
                </a:ext>
              </a:extLst>
            </p:cNvPr>
            <p:cNvSpPr/>
            <p:nvPr/>
          </p:nvSpPr>
          <p:spPr>
            <a:xfrm>
              <a:off x="1330881" y="1575018"/>
              <a:ext cx="175027" cy="3887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60" name="正方形/長方形 159">
              <a:extLst>
                <a:ext uri="{FF2B5EF4-FFF2-40B4-BE49-F238E27FC236}">
                  <a16:creationId xmlns:a16="http://schemas.microsoft.com/office/drawing/2014/main" id="{E23AC506-0FDA-E31D-A576-3A2CD6AFCEFF}"/>
                </a:ext>
              </a:extLst>
            </p:cNvPr>
            <p:cNvSpPr/>
            <p:nvPr/>
          </p:nvSpPr>
          <p:spPr>
            <a:xfrm>
              <a:off x="1733914" y="1689032"/>
              <a:ext cx="175027" cy="2884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61" name="正方形/長方形 160">
              <a:extLst>
                <a:ext uri="{FF2B5EF4-FFF2-40B4-BE49-F238E27FC236}">
                  <a16:creationId xmlns:a16="http://schemas.microsoft.com/office/drawing/2014/main" id="{390A815A-794C-468C-CC22-69B174F4D543}"/>
                </a:ext>
              </a:extLst>
            </p:cNvPr>
            <p:cNvSpPr/>
            <p:nvPr/>
          </p:nvSpPr>
          <p:spPr>
            <a:xfrm>
              <a:off x="2073436" y="1753466"/>
              <a:ext cx="184555" cy="2183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cxnSp>
          <p:nvCxnSpPr>
            <p:cNvPr id="162" name="直線コネクタ 161">
              <a:extLst>
                <a:ext uri="{FF2B5EF4-FFF2-40B4-BE49-F238E27FC236}">
                  <a16:creationId xmlns:a16="http://schemas.microsoft.com/office/drawing/2014/main" id="{87CB4475-E6BE-03BE-F7B0-69BC28980CC2}"/>
                </a:ext>
              </a:extLst>
            </p:cNvPr>
            <p:cNvCxnSpPr>
              <a:cxnSpLocks/>
            </p:cNvCxnSpPr>
            <p:nvPr/>
          </p:nvCxnSpPr>
          <p:spPr>
            <a:xfrm>
              <a:off x="910114" y="1359325"/>
              <a:ext cx="1496848" cy="0"/>
            </a:xfrm>
            <a:prstGeom prst="line">
              <a:avLst/>
            </a:prstGeom>
          </p:spPr>
          <p:style>
            <a:lnRef idx="3">
              <a:schemeClr val="accent2"/>
            </a:lnRef>
            <a:fillRef idx="0">
              <a:schemeClr val="accent2"/>
            </a:fillRef>
            <a:effectRef idx="2">
              <a:schemeClr val="accent2"/>
            </a:effectRef>
            <a:fontRef idx="minor">
              <a:schemeClr val="tx1"/>
            </a:fontRef>
          </p:style>
        </p:cxnSp>
      </p:grpSp>
      <p:sp>
        <p:nvSpPr>
          <p:cNvPr id="163" name="テキスト ボックス 48">
            <a:extLst>
              <a:ext uri="{FF2B5EF4-FFF2-40B4-BE49-F238E27FC236}">
                <a16:creationId xmlns:a16="http://schemas.microsoft.com/office/drawing/2014/main" id="{0A7794E7-A8A0-B179-9884-EE1B88758AEC}"/>
              </a:ext>
            </a:extLst>
          </p:cNvPr>
          <p:cNvSpPr txBox="1"/>
          <p:nvPr/>
        </p:nvSpPr>
        <p:spPr>
          <a:xfrm>
            <a:off x="1973398" y="1367700"/>
            <a:ext cx="1557039"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400" dirty="0"/>
              <a:t>特に若手２名が苦戦している</a:t>
            </a:r>
          </a:p>
        </p:txBody>
      </p:sp>
      <p:sp>
        <p:nvSpPr>
          <p:cNvPr id="164" name="テキスト ボックス 50">
            <a:extLst>
              <a:ext uri="{FF2B5EF4-FFF2-40B4-BE49-F238E27FC236}">
                <a16:creationId xmlns:a16="http://schemas.microsoft.com/office/drawing/2014/main" id="{EC5E0DE9-47D4-D3BE-D1EB-62AD91072BF0}"/>
              </a:ext>
            </a:extLst>
          </p:cNvPr>
          <p:cNvSpPr txBox="1"/>
          <p:nvPr/>
        </p:nvSpPr>
        <p:spPr>
          <a:xfrm>
            <a:off x="4036299" y="1300483"/>
            <a:ext cx="17486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600" u="sng" dirty="0"/>
              <a:t>要因洗い出し</a:t>
            </a:r>
          </a:p>
        </p:txBody>
      </p:sp>
      <p:sp>
        <p:nvSpPr>
          <p:cNvPr id="165" name="テキスト ボックス 51">
            <a:extLst>
              <a:ext uri="{FF2B5EF4-FFF2-40B4-BE49-F238E27FC236}">
                <a16:creationId xmlns:a16="http://schemas.microsoft.com/office/drawing/2014/main" id="{F8B35A5A-0018-3FF1-DAF5-3DFBE7991D76}"/>
              </a:ext>
            </a:extLst>
          </p:cNvPr>
          <p:cNvSpPr txBox="1"/>
          <p:nvPr/>
        </p:nvSpPr>
        <p:spPr>
          <a:xfrm>
            <a:off x="4118839" y="2510563"/>
            <a:ext cx="4931177"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600" dirty="0"/>
              <a:t>行動が充分でない為アイテムも有望顧客も不足。</a:t>
            </a:r>
          </a:p>
        </p:txBody>
      </p:sp>
      <p:sp>
        <p:nvSpPr>
          <p:cNvPr id="166" name="テキスト ボックス 48">
            <a:extLst>
              <a:ext uri="{FF2B5EF4-FFF2-40B4-BE49-F238E27FC236}">
                <a16:creationId xmlns:a16="http://schemas.microsoft.com/office/drawing/2014/main" id="{A74548F2-BC01-CECA-2136-EBE717E09409}"/>
              </a:ext>
            </a:extLst>
          </p:cNvPr>
          <p:cNvSpPr txBox="1"/>
          <p:nvPr/>
        </p:nvSpPr>
        <p:spPr>
          <a:xfrm>
            <a:off x="948804" y="2333004"/>
            <a:ext cx="64536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400" dirty="0"/>
              <a:t>A</a:t>
            </a:r>
            <a:r>
              <a:rPr lang="ja-JP" altLang="en-US" sz="1400" dirty="0"/>
              <a:t>さん</a:t>
            </a:r>
          </a:p>
        </p:txBody>
      </p:sp>
      <p:sp>
        <p:nvSpPr>
          <p:cNvPr id="168" name="テキスト ボックス 48">
            <a:extLst>
              <a:ext uri="{FF2B5EF4-FFF2-40B4-BE49-F238E27FC236}">
                <a16:creationId xmlns:a16="http://schemas.microsoft.com/office/drawing/2014/main" id="{BFD76ED9-B2C7-9921-1039-BDFAA1F50847}"/>
              </a:ext>
            </a:extLst>
          </p:cNvPr>
          <p:cNvSpPr txBox="1"/>
          <p:nvPr/>
        </p:nvSpPr>
        <p:spPr>
          <a:xfrm>
            <a:off x="1512370" y="2344458"/>
            <a:ext cx="64536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400" dirty="0"/>
              <a:t>B</a:t>
            </a:r>
            <a:r>
              <a:rPr lang="ja-JP" altLang="en-US" sz="1400" dirty="0"/>
              <a:t>さん</a:t>
            </a:r>
          </a:p>
        </p:txBody>
      </p:sp>
      <p:sp>
        <p:nvSpPr>
          <p:cNvPr id="169" name="テキスト ボックス 48">
            <a:extLst>
              <a:ext uri="{FF2B5EF4-FFF2-40B4-BE49-F238E27FC236}">
                <a16:creationId xmlns:a16="http://schemas.microsoft.com/office/drawing/2014/main" id="{979DDA2F-537E-3E24-9606-0638C8F78C00}"/>
              </a:ext>
            </a:extLst>
          </p:cNvPr>
          <p:cNvSpPr txBox="1"/>
          <p:nvPr/>
        </p:nvSpPr>
        <p:spPr>
          <a:xfrm>
            <a:off x="2136702" y="2334330"/>
            <a:ext cx="64536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400" dirty="0"/>
              <a:t>C</a:t>
            </a:r>
            <a:r>
              <a:rPr lang="ja-JP" altLang="en-US" sz="1400" dirty="0"/>
              <a:t>さん</a:t>
            </a:r>
          </a:p>
        </p:txBody>
      </p:sp>
      <p:sp>
        <p:nvSpPr>
          <p:cNvPr id="170" name="テキスト ボックス 48">
            <a:extLst>
              <a:ext uri="{FF2B5EF4-FFF2-40B4-BE49-F238E27FC236}">
                <a16:creationId xmlns:a16="http://schemas.microsoft.com/office/drawing/2014/main" id="{2CDDE60C-74B4-EB94-0AA5-8B0D5E5A9748}"/>
              </a:ext>
            </a:extLst>
          </p:cNvPr>
          <p:cNvSpPr txBox="1"/>
          <p:nvPr/>
        </p:nvSpPr>
        <p:spPr>
          <a:xfrm>
            <a:off x="2713352" y="2333004"/>
            <a:ext cx="66211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400" dirty="0"/>
              <a:t>D</a:t>
            </a:r>
            <a:r>
              <a:rPr lang="ja-JP" altLang="en-US" sz="1400" dirty="0"/>
              <a:t>さん</a:t>
            </a:r>
          </a:p>
        </p:txBody>
      </p:sp>
      <p:pic>
        <p:nvPicPr>
          <p:cNvPr id="171" name="図 170">
            <a:extLst>
              <a:ext uri="{FF2B5EF4-FFF2-40B4-BE49-F238E27FC236}">
                <a16:creationId xmlns:a16="http://schemas.microsoft.com/office/drawing/2014/main" id="{28E19F4F-856B-9FA7-F4C8-FB7BE99AD5A3}"/>
              </a:ext>
            </a:extLst>
          </p:cNvPr>
          <p:cNvPicPr>
            <a:picLocks noChangeAspect="1"/>
          </p:cNvPicPr>
          <p:nvPr/>
        </p:nvPicPr>
        <p:blipFill>
          <a:blip r:embed="rId3"/>
          <a:stretch>
            <a:fillRect/>
          </a:stretch>
        </p:blipFill>
        <p:spPr>
          <a:xfrm>
            <a:off x="566481" y="2942007"/>
            <a:ext cx="1702816" cy="1086722"/>
          </a:xfrm>
          <a:prstGeom prst="rect">
            <a:avLst/>
          </a:prstGeom>
        </p:spPr>
      </p:pic>
      <p:pic>
        <p:nvPicPr>
          <p:cNvPr id="172" name="図 171">
            <a:extLst>
              <a:ext uri="{FF2B5EF4-FFF2-40B4-BE49-F238E27FC236}">
                <a16:creationId xmlns:a16="http://schemas.microsoft.com/office/drawing/2014/main" id="{739AC023-F5F0-7E6A-CFE2-00ECCE165818}"/>
              </a:ext>
            </a:extLst>
          </p:cNvPr>
          <p:cNvPicPr>
            <a:picLocks noChangeAspect="1"/>
          </p:cNvPicPr>
          <p:nvPr/>
        </p:nvPicPr>
        <p:blipFill>
          <a:blip r:embed="rId4"/>
          <a:stretch>
            <a:fillRect/>
          </a:stretch>
        </p:blipFill>
        <p:spPr>
          <a:xfrm>
            <a:off x="541440" y="4455534"/>
            <a:ext cx="1752899" cy="1122226"/>
          </a:xfrm>
          <a:prstGeom prst="rect">
            <a:avLst/>
          </a:prstGeom>
        </p:spPr>
      </p:pic>
      <p:pic>
        <p:nvPicPr>
          <p:cNvPr id="173" name="図 172">
            <a:extLst>
              <a:ext uri="{FF2B5EF4-FFF2-40B4-BE49-F238E27FC236}">
                <a16:creationId xmlns:a16="http://schemas.microsoft.com/office/drawing/2014/main" id="{4360D7CF-0AB5-409C-584E-7CC391A4CD4A}"/>
              </a:ext>
            </a:extLst>
          </p:cNvPr>
          <p:cNvPicPr>
            <a:picLocks noChangeAspect="1"/>
          </p:cNvPicPr>
          <p:nvPr/>
        </p:nvPicPr>
        <p:blipFill>
          <a:blip r:embed="rId5"/>
          <a:stretch>
            <a:fillRect/>
          </a:stretch>
        </p:blipFill>
        <p:spPr>
          <a:xfrm>
            <a:off x="2519883" y="3030465"/>
            <a:ext cx="6530133" cy="3858033"/>
          </a:xfrm>
          <a:prstGeom prst="rect">
            <a:avLst/>
          </a:prstGeom>
        </p:spPr>
      </p:pic>
      <p:sp>
        <p:nvSpPr>
          <p:cNvPr id="175" name="テキスト ボックス 174">
            <a:extLst>
              <a:ext uri="{FF2B5EF4-FFF2-40B4-BE49-F238E27FC236}">
                <a16:creationId xmlns:a16="http://schemas.microsoft.com/office/drawing/2014/main" id="{EEECD131-2E11-8418-25D8-489B9D2D5ACC}"/>
              </a:ext>
            </a:extLst>
          </p:cNvPr>
          <p:cNvSpPr txBox="1"/>
          <p:nvPr/>
        </p:nvSpPr>
        <p:spPr>
          <a:xfrm>
            <a:off x="4183759" y="1612197"/>
            <a:ext cx="2032526" cy="338554"/>
          </a:xfrm>
          <a:prstGeom prst="rect">
            <a:avLst/>
          </a:prstGeom>
          <a:noFill/>
        </p:spPr>
        <p:txBody>
          <a:bodyPr wrap="square">
            <a:spAutoFit/>
          </a:bodyPr>
          <a:lstStyle/>
          <a:p>
            <a:r>
              <a:rPr lang="ja-JP" altLang="en-US" sz="1600" dirty="0"/>
              <a:t>要因は多岐に及ぶ。</a:t>
            </a:r>
          </a:p>
        </p:txBody>
      </p:sp>
      <p:cxnSp>
        <p:nvCxnSpPr>
          <p:cNvPr id="3" name="直線コネクタ 2">
            <a:extLst>
              <a:ext uri="{FF2B5EF4-FFF2-40B4-BE49-F238E27FC236}">
                <a16:creationId xmlns:a16="http://schemas.microsoft.com/office/drawing/2014/main" id="{964F9697-BA8B-A319-4763-51D44C3A43AE}"/>
              </a:ext>
            </a:extLst>
          </p:cNvPr>
          <p:cNvCxnSpPr/>
          <p:nvPr/>
        </p:nvCxnSpPr>
        <p:spPr>
          <a:xfrm>
            <a:off x="2829589" y="3366856"/>
            <a:ext cx="1401695" cy="0"/>
          </a:xfrm>
          <a:prstGeom prst="line">
            <a:avLst/>
          </a:prstGeom>
          <a:ln w="28575">
            <a:solidFill>
              <a:srgbClr val="FC3F0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027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B0013BD-D0FB-D296-7204-EFED8EFD0810}"/>
              </a:ext>
            </a:extLst>
          </p:cNvPr>
          <p:cNvSpPr txBox="1"/>
          <p:nvPr/>
        </p:nvSpPr>
        <p:spPr>
          <a:xfrm>
            <a:off x="597174" y="546244"/>
            <a:ext cx="7252738" cy="707886"/>
          </a:xfrm>
          <a:prstGeom prst="rect">
            <a:avLst/>
          </a:prstGeom>
          <a:noFill/>
        </p:spPr>
        <p:txBody>
          <a:bodyPr wrap="square" rtlCol="0">
            <a:spAutoFit/>
          </a:bodyPr>
          <a:lstStyle/>
          <a:p>
            <a:r>
              <a:rPr kumimoji="1" lang="ja-JP" altLang="en-US" sz="2000" dirty="0"/>
              <a:t>例では</a:t>
            </a:r>
            <a:r>
              <a:rPr kumimoji="1" lang="ja-JP" altLang="en-US" sz="2000" b="1" dirty="0"/>
              <a:t>「動けていない」</a:t>
            </a:r>
            <a:r>
              <a:rPr kumimoji="1" lang="ja-JP" altLang="en-US" sz="2000" dirty="0"/>
              <a:t>をキーワードにしてみた。</a:t>
            </a:r>
            <a:endParaRPr kumimoji="1" lang="en-US" altLang="ja-JP" sz="2000" dirty="0"/>
          </a:p>
          <a:p>
            <a:r>
              <a:rPr kumimoji="1" lang="ja-JP" altLang="en-US" sz="2000" dirty="0"/>
              <a:t>本当の真因はわからない。</a:t>
            </a:r>
          </a:p>
        </p:txBody>
      </p:sp>
      <p:sp>
        <p:nvSpPr>
          <p:cNvPr id="13" name="吹き出し: 角を丸めた四角形 12">
            <a:extLst>
              <a:ext uri="{FF2B5EF4-FFF2-40B4-BE49-F238E27FC236}">
                <a16:creationId xmlns:a16="http://schemas.microsoft.com/office/drawing/2014/main" id="{1B969AB5-F6F3-0C24-23FE-5FFCF5A9297D}"/>
              </a:ext>
            </a:extLst>
          </p:cNvPr>
          <p:cNvSpPr/>
          <p:nvPr/>
        </p:nvSpPr>
        <p:spPr>
          <a:xfrm>
            <a:off x="958139" y="1613865"/>
            <a:ext cx="2104007" cy="1091953"/>
          </a:xfrm>
          <a:prstGeom prst="wedgeRoundRectCallout">
            <a:avLst>
              <a:gd name="adj1" fmla="val 65294"/>
              <a:gd name="adj2" fmla="val 23731"/>
              <a:gd name="adj3" fmla="val 16667"/>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業務用車足りてねーじゃん</a:t>
            </a:r>
          </a:p>
        </p:txBody>
      </p:sp>
      <p:grpSp>
        <p:nvGrpSpPr>
          <p:cNvPr id="23" name="グループ化 22">
            <a:extLst>
              <a:ext uri="{FF2B5EF4-FFF2-40B4-BE49-F238E27FC236}">
                <a16:creationId xmlns:a16="http://schemas.microsoft.com/office/drawing/2014/main" id="{DE642795-9692-A8CC-47E9-C34E22D79924}"/>
              </a:ext>
            </a:extLst>
          </p:cNvPr>
          <p:cNvGrpSpPr/>
          <p:nvPr/>
        </p:nvGrpSpPr>
        <p:grpSpPr>
          <a:xfrm>
            <a:off x="3343987" y="1426067"/>
            <a:ext cx="1697140" cy="2093350"/>
            <a:chOff x="3757455" y="1810721"/>
            <a:chExt cx="2662405" cy="2779151"/>
          </a:xfrm>
        </p:grpSpPr>
        <p:pic>
          <p:nvPicPr>
            <p:cNvPr id="12" name="Picture 2" descr="態度の悪い男の子のかわいい無料イラスト">
              <a:extLst>
                <a:ext uri="{FF2B5EF4-FFF2-40B4-BE49-F238E27FC236}">
                  <a16:creationId xmlns:a16="http://schemas.microsoft.com/office/drawing/2014/main" id="{31CCF432-94BF-D8B7-0E88-E343B86BA0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7455" y="1810721"/>
              <a:ext cx="2662405" cy="2662405"/>
            </a:xfrm>
            <a:prstGeom prst="rect">
              <a:avLst/>
            </a:prstGeom>
            <a:noFill/>
            <a:extLst>
              <a:ext uri="{909E8E84-426E-40DD-AFC4-6F175D3DCCD1}">
                <a14:hiddenFill xmlns:a14="http://schemas.microsoft.com/office/drawing/2010/main">
                  <a:solidFill>
                    <a:srgbClr val="FFFFFF"/>
                  </a:solidFill>
                </a14:hiddenFill>
              </a:ext>
            </a:extLst>
          </p:spPr>
        </p:pic>
        <p:sp>
          <p:nvSpPr>
            <p:cNvPr id="19" name="正方形/長方形 18">
              <a:extLst>
                <a:ext uri="{FF2B5EF4-FFF2-40B4-BE49-F238E27FC236}">
                  <a16:creationId xmlns:a16="http://schemas.microsoft.com/office/drawing/2014/main" id="{455C83AE-EB77-336B-30CF-B5144DB2869D}"/>
                </a:ext>
              </a:extLst>
            </p:cNvPr>
            <p:cNvSpPr/>
            <p:nvPr/>
          </p:nvSpPr>
          <p:spPr>
            <a:xfrm>
              <a:off x="4571999" y="4037076"/>
              <a:ext cx="1030779" cy="5527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図形 20">
              <a:extLst>
                <a:ext uri="{FF2B5EF4-FFF2-40B4-BE49-F238E27FC236}">
                  <a16:creationId xmlns:a16="http://schemas.microsoft.com/office/drawing/2014/main" id="{273B83CB-7085-A63B-9538-39BFFD9B9B2A}"/>
                </a:ext>
              </a:extLst>
            </p:cNvPr>
            <p:cNvSpPr/>
            <p:nvPr/>
          </p:nvSpPr>
          <p:spPr>
            <a:xfrm>
              <a:off x="5058624"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図形 21">
              <a:extLst>
                <a:ext uri="{FF2B5EF4-FFF2-40B4-BE49-F238E27FC236}">
                  <a16:creationId xmlns:a16="http://schemas.microsoft.com/office/drawing/2014/main" id="{B1DE316B-02DD-E7E5-84AE-8D7FA0A8E60E}"/>
                </a:ext>
              </a:extLst>
            </p:cNvPr>
            <p:cNvSpPr/>
            <p:nvPr/>
          </p:nvSpPr>
          <p:spPr>
            <a:xfrm>
              <a:off x="4571999"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図形 17">
              <a:extLst>
                <a:ext uri="{FF2B5EF4-FFF2-40B4-BE49-F238E27FC236}">
                  <a16:creationId xmlns:a16="http://schemas.microsoft.com/office/drawing/2014/main" id="{CFD51F15-D1F0-B53E-DFFB-2F76BE69AE47}"/>
                </a:ext>
              </a:extLst>
            </p:cNvPr>
            <p:cNvSpPr/>
            <p:nvPr/>
          </p:nvSpPr>
          <p:spPr>
            <a:xfrm>
              <a:off x="4687023" y="3800183"/>
              <a:ext cx="832141" cy="552796"/>
            </a:xfrm>
            <a:custGeom>
              <a:avLst/>
              <a:gdLst>
                <a:gd name="connsiteX0" fmla="*/ 12469 w 785553"/>
                <a:gd name="connsiteY0" fmla="*/ 191192 h 552796"/>
                <a:gd name="connsiteX1" fmla="*/ 0 w 785553"/>
                <a:gd name="connsiteY1" fmla="*/ 0 h 552796"/>
                <a:gd name="connsiteX2" fmla="*/ 103909 w 785553"/>
                <a:gd name="connsiteY2" fmla="*/ 0 h 552796"/>
                <a:gd name="connsiteX3" fmla="*/ 785553 w 785553"/>
                <a:gd name="connsiteY3" fmla="*/ 24938 h 552796"/>
                <a:gd name="connsiteX4" fmla="*/ 773084 w 785553"/>
                <a:gd name="connsiteY4" fmla="*/ 311727 h 552796"/>
                <a:gd name="connsiteX5" fmla="*/ 723208 w 785553"/>
                <a:gd name="connsiteY5" fmla="*/ 552796 h 552796"/>
                <a:gd name="connsiteX6" fmla="*/ 498764 w 785553"/>
                <a:gd name="connsiteY6" fmla="*/ 519545 h 552796"/>
                <a:gd name="connsiteX7" fmla="*/ 465513 w 785553"/>
                <a:gd name="connsiteY7" fmla="*/ 440574 h 552796"/>
                <a:gd name="connsiteX8" fmla="*/ 448888 w 785553"/>
                <a:gd name="connsiteY8" fmla="*/ 311727 h 552796"/>
                <a:gd name="connsiteX9" fmla="*/ 328353 w 785553"/>
                <a:gd name="connsiteY9" fmla="*/ 245225 h 552796"/>
                <a:gd name="connsiteX10" fmla="*/ 282633 w 785553"/>
                <a:gd name="connsiteY10" fmla="*/ 274320 h 552796"/>
                <a:gd name="connsiteX11" fmla="*/ 245226 w 785553"/>
                <a:gd name="connsiteY11" fmla="*/ 344978 h 552796"/>
                <a:gd name="connsiteX12" fmla="*/ 257695 w 785553"/>
                <a:gd name="connsiteY12" fmla="*/ 523701 h 552796"/>
                <a:gd name="connsiteX13" fmla="*/ 91440 w 785553"/>
                <a:gd name="connsiteY13" fmla="*/ 527858 h 552796"/>
                <a:gd name="connsiteX14" fmla="*/ 37408 w 785553"/>
                <a:gd name="connsiteY14" fmla="*/ 303414 h 552796"/>
                <a:gd name="connsiteX15" fmla="*/ 12469 w 785553"/>
                <a:gd name="connsiteY15" fmla="*/ 191192 h 552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85553" h="552796">
                  <a:moveTo>
                    <a:pt x="12469" y="191192"/>
                  </a:moveTo>
                  <a:lnTo>
                    <a:pt x="0" y="0"/>
                  </a:lnTo>
                  <a:lnTo>
                    <a:pt x="103909" y="0"/>
                  </a:lnTo>
                  <a:lnTo>
                    <a:pt x="785553" y="24938"/>
                  </a:lnTo>
                  <a:lnTo>
                    <a:pt x="773084" y="311727"/>
                  </a:lnTo>
                  <a:lnTo>
                    <a:pt x="723208" y="552796"/>
                  </a:lnTo>
                  <a:lnTo>
                    <a:pt x="498764" y="519545"/>
                  </a:lnTo>
                  <a:lnTo>
                    <a:pt x="465513" y="440574"/>
                  </a:lnTo>
                  <a:lnTo>
                    <a:pt x="448888" y="311727"/>
                  </a:lnTo>
                  <a:lnTo>
                    <a:pt x="328353" y="245225"/>
                  </a:lnTo>
                  <a:lnTo>
                    <a:pt x="282633" y="274320"/>
                  </a:lnTo>
                  <a:lnTo>
                    <a:pt x="245226" y="344978"/>
                  </a:lnTo>
                  <a:lnTo>
                    <a:pt x="257695" y="523701"/>
                  </a:lnTo>
                  <a:lnTo>
                    <a:pt x="91440" y="527858"/>
                  </a:lnTo>
                  <a:lnTo>
                    <a:pt x="37408" y="303414"/>
                  </a:lnTo>
                  <a:lnTo>
                    <a:pt x="12469" y="191192"/>
                  </a:lnTo>
                  <a:close/>
                </a:path>
              </a:pathLst>
            </a:custGeom>
            <a:ln w="28575"/>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6" name="フリーフォーム: 図形 15">
              <a:extLst>
                <a:ext uri="{FF2B5EF4-FFF2-40B4-BE49-F238E27FC236}">
                  <a16:creationId xmlns:a16="http://schemas.microsoft.com/office/drawing/2014/main" id="{070EF0F4-A594-1EB3-6EDC-FC2E3567E61B}"/>
                </a:ext>
              </a:extLst>
            </p:cNvPr>
            <p:cNvSpPr/>
            <p:nvPr/>
          </p:nvSpPr>
          <p:spPr>
            <a:xfrm>
              <a:off x="4641736" y="3386509"/>
              <a:ext cx="922713" cy="627611"/>
            </a:xfrm>
            <a:custGeom>
              <a:avLst/>
              <a:gdLst>
                <a:gd name="connsiteX0" fmla="*/ 120534 w 893618"/>
                <a:gd name="connsiteY0" fmla="*/ 0 h 627611"/>
                <a:gd name="connsiteX1" fmla="*/ 54033 w 893618"/>
                <a:gd name="connsiteY1" fmla="*/ 120534 h 627611"/>
                <a:gd name="connsiteX2" fmla="*/ 29094 w 893618"/>
                <a:gd name="connsiteY2" fmla="*/ 232756 h 627611"/>
                <a:gd name="connsiteX3" fmla="*/ 0 w 893618"/>
                <a:gd name="connsiteY3" fmla="*/ 419793 h 627611"/>
                <a:gd name="connsiteX4" fmla="*/ 54033 w 893618"/>
                <a:gd name="connsiteY4" fmla="*/ 586047 h 627611"/>
                <a:gd name="connsiteX5" fmla="*/ 87283 w 893618"/>
                <a:gd name="connsiteY5" fmla="*/ 627611 h 627611"/>
                <a:gd name="connsiteX6" fmla="*/ 137160 w 893618"/>
                <a:gd name="connsiteY6" fmla="*/ 469669 h 627611"/>
                <a:gd name="connsiteX7" fmla="*/ 216131 w 893618"/>
                <a:gd name="connsiteY7" fmla="*/ 540327 h 627611"/>
                <a:gd name="connsiteX8" fmla="*/ 357447 w 893618"/>
                <a:gd name="connsiteY8" fmla="*/ 419793 h 627611"/>
                <a:gd name="connsiteX9" fmla="*/ 336665 w 893618"/>
                <a:gd name="connsiteY9" fmla="*/ 527858 h 627611"/>
                <a:gd name="connsiteX10" fmla="*/ 411480 w 893618"/>
                <a:gd name="connsiteY10" fmla="*/ 423949 h 627611"/>
                <a:gd name="connsiteX11" fmla="*/ 448887 w 893618"/>
                <a:gd name="connsiteY11" fmla="*/ 502920 h 627611"/>
                <a:gd name="connsiteX12" fmla="*/ 515389 w 893618"/>
                <a:gd name="connsiteY12" fmla="*/ 423949 h 627611"/>
                <a:gd name="connsiteX13" fmla="*/ 565265 w 893618"/>
                <a:gd name="connsiteY13" fmla="*/ 515389 h 627611"/>
                <a:gd name="connsiteX14" fmla="*/ 689956 w 893618"/>
                <a:gd name="connsiteY14" fmla="*/ 469669 h 627611"/>
                <a:gd name="connsiteX15" fmla="*/ 864523 w 893618"/>
                <a:gd name="connsiteY15" fmla="*/ 598516 h 627611"/>
                <a:gd name="connsiteX16" fmla="*/ 893618 w 893618"/>
                <a:gd name="connsiteY16" fmla="*/ 290945 h 627611"/>
                <a:gd name="connsiteX17" fmla="*/ 885305 w 893618"/>
                <a:gd name="connsiteY17" fmla="*/ 133003 h 627611"/>
                <a:gd name="connsiteX18" fmla="*/ 789709 w 893618"/>
                <a:gd name="connsiteY18" fmla="*/ 33251 h 627611"/>
                <a:gd name="connsiteX19" fmla="*/ 523702 w 893618"/>
                <a:gd name="connsiteY19" fmla="*/ 54033 h 627611"/>
                <a:gd name="connsiteX20" fmla="*/ 378229 w 893618"/>
                <a:gd name="connsiteY20" fmla="*/ 41563 h 627611"/>
                <a:gd name="connsiteX21" fmla="*/ 224443 w 893618"/>
                <a:gd name="connsiteY21" fmla="*/ 37407 h 627611"/>
                <a:gd name="connsiteX22" fmla="*/ 187036 w 893618"/>
                <a:gd name="connsiteY22" fmla="*/ 33251 h 627611"/>
                <a:gd name="connsiteX23" fmla="*/ 120534 w 893618"/>
                <a:gd name="connsiteY23" fmla="*/ 0 h 62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618" h="627611">
                  <a:moveTo>
                    <a:pt x="120534" y="0"/>
                  </a:moveTo>
                  <a:lnTo>
                    <a:pt x="54033" y="120534"/>
                  </a:lnTo>
                  <a:lnTo>
                    <a:pt x="29094" y="232756"/>
                  </a:lnTo>
                  <a:lnTo>
                    <a:pt x="0" y="419793"/>
                  </a:lnTo>
                  <a:lnTo>
                    <a:pt x="54033" y="586047"/>
                  </a:lnTo>
                  <a:lnTo>
                    <a:pt x="87283" y="627611"/>
                  </a:lnTo>
                  <a:lnTo>
                    <a:pt x="137160" y="469669"/>
                  </a:lnTo>
                  <a:lnTo>
                    <a:pt x="216131" y="540327"/>
                  </a:lnTo>
                  <a:lnTo>
                    <a:pt x="357447" y="419793"/>
                  </a:lnTo>
                  <a:lnTo>
                    <a:pt x="336665" y="527858"/>
                  </a:lnTo>
                  <a:lnTo>
                    <a:pt x="411480" y="423949"/>
                  </a:lnTo>
                  <a:lnTo>
                    <a:pt x="448887" y="502920"/>
                  </a:lnTo>
                  <a:lnTo>
                    <a:pt x="515389" y="423949"/>
                  </a:lnTo>
                  <a:lnTo>
                    <a:pt x="565265" y="515389"/>
                  </a:lnTo>
                  <a:lnTo>
                    <a:pt x="689956" y="469669"/>
                  </a:lnTo>
                  <a:lnTo>
                    <a:pt x="864523" y="598516"/>
                  </a:lnTo>
                  <a:lnTo>
                    <a:pt x="893618" y="290945"/>
                  </a:lnTo>
                  <a:lnTo>
                    <a:pt x="885305" y="133003"/>
                  </a:lnTo>
                  <a:lnTo>
                    <a:pt x="789709" y="33251"/>
                  </a:lnTo>
                  <a:lnTo>
                    <a:pt x="523702" y="54033"/>
                  </a:lnTo>
                  <a:lnTo>
                    <a:pt x="378229" y="41563"/>
                  </a:lnTo>
                  <a:lnTo>
                    <a:pt x="224443" y="37407"/>
                  </a:lnTo>
                  <a:lnTo>
                    <a:pt x="187036" y="33251"/>
                  </a:lnTo>
                  <a:lnTo>
                    <a:pt x="120534" y="0"/>
                  </a:lnTo>
                  <a:close/>
                </a:path>
              </a:pathLst>
            </a:cu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リーフォーム: 図形 16">
              <a:extLst>
                <a:ext uri="{FF2B5EF4-FFF2-40B4-BE49-F238E27FC236}">
                  <a16:creationId xmlns:a16="http://schemas.microsoft.com/office/drawing/2014/main" id="{F3AB41D6-0E87-8617-B235-5CCFCC0B7F0C}"/>
                </a:ext>
              </a:extLst>
            </p:cNvPr>
            <p:cNvSpPr/>
            <p:nvPr/>
          </p:nvSpPr>
          <p:spPr>
            <a:xfrm>
              <a:off x="4896197" y="3480379"/>
              <a:ext cx="241069" cy="120535"/>
            </a:xfrm>
            <a:custGeom>
              <a:avLst/>
              <a:gdLst>
                <a:gd name="connsiteX0" fmla="*/ 0 w 241069"/>
                <a:gd name="connsiteY0" fmla="*/ 0 h 120535"/>
                <a:gd name="connsiteX1" fmla="*/ 45720 w 241069"/>
                <a:gd name="connsiteY1" fmla="*/ 116379 h 120535"/>
                <a:gd name="connsiteX2" fmla="*/ 70658 w 241069"/>
                <a:gd name="connsiteY2" fmla="*/ 83128 h 120535"/>
                <a:gd name="connsiteX3" fmla="*/ 95596 w 241069"/>
                <a:gd name="connsiteY3" fmla="*/ 45720 h 120535"/>
                <a:gd name="connsiteX4" fmla="*/ 149629 w 241069"/>
                <a:gd name="connsiteY4" fmla="*/ 120535 h 120535"/>
                <a:gd name="connsiteX5" fmla="*/ 241069 w 241069"/>
                <a:gd name="connsiteY5" fmla="*/ 49877 h 12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069" h="120535">
                  <a:moveTo>
                    <a:pt x="0" y="0"/>
                  </a:moveTo>
                  <a:lnTo>
                    <a:pt x="45720" y="116379"/>
                  </a:lnTo>
                  <a:lnTo>
                    <a:pt x="70658" y="83128"/>
                  </a:lnTo>
                  <a:lnTo>
                    <a:pt x="95596" y="45720"/>
                  </a:lnTo>
                  <a:lnTo>
                    <a:pt x="149629" y="120535"/>
                  </a:lnTo>
                  <a:lnTo>
                    <a:pt x="241069" y="49877"/>
                  </a:lnTo>
                </a:path>
              </a:pathLst>
            </a:cu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F076EAF5-BCA2-1933-1A39-5FAE105E588E}"/>
              </a:ext>
            </a:extLst>
          </p:cNvPr>
          <p:cNvGrpSpPr/>
          <p:nvPr/>
        </p:nvGrpSpPr>
        <p:grpSpPr>
          <a:xfrm>
            <a:off x="3936537" y="1467739"/>
            <a:ext cx="2031955" cy="2290529"/>
            <a:chOff x="3757455" y="1810721"/>
            <a:chExt cx="2662405" cy="2779151"/>
          </a:xfrm>
        </p:grpSpPr>
        <p:pic>
          <p:nvPicPr>
            <p:cNvPr id="25" name="Picture 2" descr="態度の悪い男の子のかわいい無料イラスト">
              <a:extLst>
                <a:ext uri="{FF2B5EF4-FFF2-40B4-BE49-F238E27FC236}">
                  <a16:creationId xmlns:a16="http://schemas.microsoft.com/office/drawing/2014/main" id="{15EED927-EE60-1D64-658B-7332F87BE2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7455" y="1810721"/>
              <a:ext cx="2662405" cy="2662405"/>
            </a:xfrm>
            <a:prstGeom prst="rect">
              <a:avLst/>
            </a:prstGeom>
            <a:noFill/>
            <a:extLst>
              <a:ext uri="{909E8E84-426E-40DD-AFC4-6F175D3DCCD1}">
                <a14:hiddenFill xmlns:a14="http://schemas.microsoft.com/office/drawing/2010/main">
                  <a:solidFill>
                    <a:srgbClr val="FFFFFF"/>
                  </a:solidFill>
                </a14:hiddenFill>
              </a:ext>
            </a:extLst>
          </p:spPr>
        </p:pic>
        <p:sp>
          <p:nvSpPr>
            <p:cNvPr id="26" name="正方形/長方形 25">
              <a:extLst>
                <a:ext uri="{FF2B5EF4-FFF2-40B4-BE49-F238E27FC236}">
                  <a16:creationId xmlns:a16="http://schemas.microsoft.com/office/drawing/2014/main" id="{E19F2D85-407F-D8F2-FC6F-DBF8010C2064}"/>
                </a:ext>
              </a:extLst>
            </p:cNvPr>
            <p:cNvSpPr/>
            <p:nvPr/>
          </p:nvSpPr>
          <p:spPr>
            <a:xfrm>
              <a:off x="4571999" y="4037076"/>
              <a:ext cx="1030779" cy="5527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リーフォーム: 図形 26">
              <a:extLst>
                <a:ext uri="{FF2B5EF4-FFF2-40B4-BE49-F238E27FC236}">
                  <a16:creationId xmlns:a16="http://schemas.microsoft.com/office/drawing/2014/main" id="{1B748220-7427-A546-C172-E699D8366D73}"/>
                </a:ext>
              </a:extLst>
            </p:cNvPr>
            <p:cNvSpPr/>
            <p:nvPr/>
          </p:nvSpPr>
          <p:spPr>
            <a:xfrm>
              <a:off x="5058624"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フリーフォーム: 図形 27">
              <a:extLst>
                <a:ext uri="{FF2B5EF4-FFF2-40B4-BE49-F238E27FC236}">
                  <a16:creationId xmlns:a16="http://schemas.microsoft.com/office/drawing/2014/main" id="{F86D1BF3-4083-2849-4003-55549B54DDA1}"/>
                </a:ext>
              </a:extLst>
            </p:cNvPr>
            <p:cNvSpPr/>
            <p:nvPr/>
          </p:nvSpPr>
          <p:spPr>
            <a:xfrm>
              <a:off x="4571999"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リーフォーム: 図形 28">
              <a:extLst>
                <a:ext uri="{FF2B5EF4-FFF2-40B4-BE49-F238E27FC236}">
                  <a16:creationId xmlns:a16="http://schemas.microsoft.com/office/drawing/2014/main" id="{81700B36-4E25-3ED8-DEFC-2FE660DFD2F3}"/>
                </a:ext>
              </a:extLst>
            </p:cNvPr>
            <p:cNvSpPr/>
            <p:nvPr/>
          </p:nvSpPr>
          <p:spPr>
            <a:xfrm>
              <a:off x="4687023" y="3800183"/>
              <a:ext cx="832141" cy="552796"/>
            </a:xfrm>
            <a:custGeom>
              <a:avLst/>
              <a:gdLst>
                <a:gd name="connsiteX0" fmla="*/ 12469 w 785553"/>
                <a:gd name="connsiteY0" fmla="*/ 191192 h 552796"/>
                <a:gd name="connsiteX1" fmla="*/ 0 w 785553"/>
                <a:gd name="connsiteY1" fmla="*/ 0 h 552796"/>
                <a:gd name="connsiteX2" fmla="*/ 103909 w 785553"/>
                <a:gd name="connsiteY2" fmla="*/ 0 h 552796"/>
                <a:gd name="connsiteX3" fmla="*/ 785553 w 785553"/>
                <a:gd name="connsiteY3" fmla="*/ 24938 h 552796"/>
                <a:gd name="connsiteX4" fmla="*/ 773084 w 785553"/>
                <a:gd name="connsiteY4" fmla="*/ 311727 h 552796"/>
                <a:gd name="connsiteX5" fmla="*/ 723208 w 785553"/>
                <a:gd name="connsiteY5" fmla="*/ 552796 h 552796"/>
                <a:gd name="connsiteX6" fmla="*/ 498764 w 785553"/>
                <a:gd name="connsiteY6" fmla="*/ 519545 h 552796"/>
                <a:gd name="connsiteX7" fmla="*/ 465513 w 785553"/>
                <a:gd name="connsiteY7" fmla="*/ 440574 h 552796"/>
                <a:gd name="connsiteX8" fmla="*/ 448888 w 785553"/>
                <a:gd name="connsiteY8" fmla="*/ 311727 h 552796"/>
                <a:gd name="connsiteX9" fmla="*/ 328353 w 785553"/>
                <a:gd name="connsiteY9" fmla="*/ 245225 h 552796"/>
                <a:gd name="connsiteX10" fmla="*/ 282633 w 785553"/>
                <a:gd name="connsiteY10" fmla="*/ 274320 h 552796"/>
                <a:gd name="connsiteX11" fmla="*/ 245226 w 785553"/>
                <a:gd name="connsiteY11" fmla="*/ 344978 h 552796"/>
                <a:gd name="connsiteX12" fmla="*/ 257695 w 785553"/>
                <a:gd name="connsiteY12" fmla="*/ 523701 h 552796"/>
                <a:gd name="connsiteX13" fmla="*/ 91440 w 785553"/>
                <a:gd name="connsiteY13" fmla="*/ 527858 h 552796"/>
                <a:gd name="connsiteX14" fmla="*/ 37408 w 785553"/>
                <a:gd name="connsiteY14" fmla="*/ 303414 h 552796"/>
                <a:gd name="connsiteX15" fmla="*/ 12469 w 785553"/>
                <a:gd name="connsiteY15" fmla="*/ 191192 h 552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85553" h="552796">
                  <a:moveTo>
                    <a:pt x="12469" y="191192"/>
                  </a:moveTo>
                  <a:lnTo>
                    <a:pt x="0" y="0"/>
                  </a:lnTo>
                  <a:lnTo>
                    <a:pt x="103909" y="0"/>
                  </a:lnTo>
                  <a:lnTo>
                    <a:pt x="785553" y="24938"/>
                  </a:lnTo>
                  <a:lnTo>
                    <a:pt x="773084" y="311727"/>
                  </a:lnTo>
                  <a:lnTo>
                    <a:pt x="723208" y="552796"/>
                  </a:lnTo>
                  <a:lnTo>
                    <a:pt x="498764" y="519545"/>
                  </a:lnTo>
                  <a:lnTo>
                    <a:pt x="465513" y="440574"/>
                  </a:lnTo>
                  <a:lnTo>
                    <a:pt x="448888" y="311727"/>
                  </a:lnTo>
                  <a:lnTo>
                    <a:pt x="328353" y="245225"/>
                  </a:lnTo>
                  <a:lnTo>
                    <a:pt x="282633" y="274320"/>
                  </a:lnTo>
                  <a:lnTo>
                    <a:pt x="245226" y="344978"/>
                  </a:lnTo>
                  <a:lnTo>
                    <a:pt x="257695" y="523701"/>
                  </a:lnTo>
                  <a:lnTo>
                    <a:pt x="91440" y="527858"/>
                  </a:lnTo>
                  <a:lnTo>
                    <a:pt x="37408" y="303414"/>
                  </a:lnTo>
                  <a:lnTo>
                    <a:pt x="12469" y="191192"/>
                  </a:lnTo>
                  <a:close/>
                </a:path>
              </a:pathLst>
            </a:custGeom>
            <a:ln w="28575"/>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0" name="フリーフォーム: 図形 29">
              <a:extLst>
                <a:ext uri="{FF2B5EF4-FFF2-40B4-BE49-F238E27FC236}">
                  <a16:creationId xmlns:a16="http://schemas.microsoft.com/office/drawing/2014/main" id="{9122FF0B-6C07-A605-05FD-16178C0F2EBC}"/>
                </a:ext>
              </a:extLst>
            </p:cNvPr>
            <p:cNvSpPr/>
            <p:nvPr/>
          </p:nvSpPr>
          <p:spPr>
            <a:xfrm>
              <a:off x="4641736" y="3386509"/>
              <a:ext cx="922713" cy="627611"/>
            </a:xfrm>
            <a:custGeom>
              <a:avLst/>
              <a:gdLst>
                <a:gd name="connsiteX0" fmla="*/ 120534 w 893618"/>
                <a:gd name="connsiteY0" fmla="*/ 0 h 627611"/>
                <a:gd name="connsiteX1" fmla="*/ 54033 w 893618"/>
                <a:gd name="connsiteY1" fmla="*/ 120534 h 627611"/>
                <a:gd name="connsiteX2" fmla="*/ 29094 w 893618"/>
                <a:gd name="connsiteY2" fmla="*/ 232756 h 627611"/>
                <a:gd name="connsiteX3" fmla="*/ 0 w 893618"/>
                <a:gd name="connsiteY3" fmla="*/ 419793 h 627611"/>
                <a:gd name="connsiteX4" fmla="*/ 54033 w 893618"/>
                <a:gd name="connsiteY4" fmla="*/ 586047 h 627611"/>
                <a:gd name="connsiteX5" fmla="*/ 87283 w 893618"/>
                <a:gd name="connsiteY5" fmla="*/ 627611 h 627611"/>
                <a:gd name="connsiteX6" fmla="*/ 137160 w 893618"/>
                <a:gd name="connsiteY6" fmla="*/ 469669 h 627611"/>
                <a:gd name="connsiteX7" fmla="*/ 216131 w 893618"/>
                <a:gd name="connsiteY7" fmla="*/ 540327 h 627611"/>
                <a:gd name="connsiteX8" fmla="*/ 357447 w 893618"/>
                <a:gd name="connsiteY8" fmla="*/ 419793 h 627611"/>
                <a:gd name="connsiteX9" fmla="*/ 336665 w 893618"/>
                <a:gd name="connsiteY9" fmla="*/ 527858 h 627611"/>
                <a:gd name="connsiteX10" fmla="*/ 411480 w 893618"/>
                <a:gd name="connsiteY10" fmla="*/ 423949 h 627611"/>
                <a:gd name="connsiteX11" fmla="*/ 448887 w 893618"/>
                <a:gd name="connsiteY11" fmla="*/ 502920 h 627611"/>
                <a:gd name="connsiteX12" fmla="*/ 515389 w 893618"/>
                <a:gd name="connsiteY12" fmla="*/ 423949 h 627611"/>
                <a:gd name="connsiteX13" fmla="*/ 565265 w 893618"/>
                <a:gd name="connsiteY13" fmla="*/ 515389 h 627611"/>
                <a:gd name="connsiteX14" fmla="*/ 689956 w 893618"/>
                <a:gd name="connsiteY14" fmla="*/ 469669 h 627611"/>
                <a:gd name="connsiteX15" fmla="*/ 864523 w 893618"/>
                <a:gd name="connsiteY15" fmla="*/ 598516 h 627611"/>
                <a:gd name="connsiteX16" fmla="*/ 893618 w 893618"/>
                <a:gd name="connsiteY16" fmla="*/ 290945 h 627611"/>
                <a:gd name="connsiteX17" fmla="*/ 885305 w 893618"/>
                <a:gd name="connsiteY17" fmla="*/ 133003 h 627611"/>
                <a:gd name="connsiteX18" fmla="*/ 789709 w 893618"/>
                <a:gd name="connsiteY18" fmla="*/ 33251 h 627611"/>
                <a:gd name="connsiteX19" fmla="*/ 523702 w 893618"/>
                <a:gd name="connsiteY19" fmla="*/ 54033 h 627611"/>
                <a:gd name="connsiteX20" fmla="*/ 378229 w 893618"/>
                <a:gd name="connsiteY20" fmla="*/ 41563 h 627611"/>
                <a:gd name="connsiteX21" fmla="*/ 224443 w 893618"/>
                <a:gd name="connsiteY21" fmla="*/ 37407 h 627611"/>
                <a:gd name="connsiteX22" fmla="*/ 187036 w 893618"/>
                <a:gd name="connsiteY22" fmla="*/ 33251 h 627611"/>
                <a:gd name="connsiteX23" fmla="*/ 120534 w 893618"/>
                <a:gd name="connsiteY23" fmla="*/ 0 h 62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618" h="627611">
                  <a:moveTo>
                    <a:pt x="120534" y="0"/>
                  </a:moveTo>
                  <a:lnTo>
                    <a:pt x="54033" y="120534"/>
                  </a:lnTo>
                  <a:lnTo>
                    <a:pt x="29094" y="232756"/>
                  </a:lnTo>
                  <a:lnTo>
                    <a:pt x="0" y="419793"/>
                  </a:lnTo>
                  <a:lnTo>
                    <a:pt x="54033" y="586047"/>
                  </a:lnTo>
                  <a:lnTo>
                    <a:pt x="87283" y="627611"/>
                  </a:lnTo>
                  <a:lnTo>
                    <a:pt x="137160" y="469669"/>
                  </a:lnTo>
                  <a:lnTo>
                    <a:pt x="216131" y="540327"/>
                  </a:lnTo>
                  <a:lnTo>
                    <a:pt x="357447" y="419793"/>
                  </a:lnTo>
                  <a:lnTo>
                    <a:pt x="336665" y="527858"/>
                  </a:lnTo>
                  <a:lnTo>
                    <a:pt x="411480" y="423949"/>
                  </a:lnTo>
                  <a:lnTo>
                    <a:pt x="448887" y="502920"/>
                  </a:lnTo>
                  <a:lnTo>
                    <a:pt x="515389" y="423949"/>
                  </a:lnTo>
                  <a:lnTo>
                    <a:pt x="565265" y="515389"/>
                  </a:lnTo>
                  <a:lnTo>
                    <a:pt x="689956" y="469669"/>
                  </a:lnTo>
                  <a:lnTo>
                    <a:pt x="864523" y="598516"/>
                  </a:lnTo>
                  <a:lnTo>
                    <a:pt x="893618" y="290945"/>
                  </a:lnTo>
                  <a:lnTo>
                    <a:pt x="885305" y="133003"/>
                  </a:lnTo>
                  <a:lnTo>
                    <a:pt x="789709" y="33251"/>
                  </a:lnTo>
                  <a:lnTo>
                    <a:pt x="523702" y="54033"/>
                  </a:lnTo>
                  <a:lnTo>
                    <a:pt x="378229" y="41563"/>
                  </a:lnTo>
                  <a:lnTo>
                    <a:pt x="224443" y="37407"/>
                  </a:lnTo>
                  <a:lnTo>
                    <a:pt x="187036" y="33251"/>
                  </a:lnTo>
                  <a:lnTo>
                    <a:pt x="120534" y="0"/>
                  </a:lnTo>
                  <a:close/>
                </a:path>
              </a:pathLst>
            </a:cu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リーフォーム: 図形 30">
              <a:extLst>
                <a:ext uri="{FF2B5EF4-FFF2-40B4-BE49-F238E27FC236}">
                  <a16:creationId xmlns:a16="http://schemas.microsoft.com/office/drawing/2014/main" id="{B12175B2-583E-5991-C987-F879A2F5E193}"/>
                </a:ext>
              </a:extLst>
            </p:cNvPr>
            <p:cNvSpPr/>
            <p:nvPr/>
          </p:nvSpPr>
          <p:spPr>
            <a:xfrm>
              <a:off x="4896197" y="3480379"/>
              <a:ext cx="241069" cy="120535"/>
            </a:xfrm>
            <a:custGeom>
              <a:avLst/>
              <a:gdLst>
                <a:gd name="connsiteX0" fmla="*/ 0 w 241069"/>
                <a:gd name="connsiteY0" fmla="*/ 0 h 120535"/>
                <a:gd name="connsiteX1" fmla="*/ 45720 w 241069"/>
                <a:gd name="connsiteY1" fmla="*/ 116379 h 120535"/>
                <a:gd name="connsiteX2" fmla="*/ 70658 w 241069"/>
                <a:gd name="connsiteY2" fmla="*/ 83128 h 120535"/>
                <a:gd name="connsiteX3" fmla="*/ 95596 w 241069"/>
                <a:gd name="connsiteY3" fmla="*/ 45720 h 120535"/>
                <a:gd name="connsiteX4" fmla="*/ 149629 w 241069"/>
                <a:gd name="connsiteY4" fmla="*/ 120535 h 120535"/>
                <a:gd name="connsiteX5" fmla="*/ 241069 w 241069"/>
                <a:gd name="connsiteY5" fmla="*/ 49877 h 12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069" h="120535">
                  <a:moveTo>
                    <a:pt x="0" y="0"/>
                  </a:moveTo>
                  <a:lnTo>
                    <a:pt x="45720" y="116379"/>
                  </a:lnTo>
                  <a:lnTo>
                    <a:pt x="70658" y="83128"/>
                  </a:lnTo>
                  <a:lnTo>
                    <a:pt x="95596" y="45720"/>
                  </a:lnTo>
                  <a:lnTo>
                    <a:pt x="149629" y="120535"/>
                  </a:lnTo>
                  <a:lnTo>
                    <a:pt x="241069" y="49877"/>
                  </a:lnTo>
                </a:path>
              </a:pathLst>
            </a:cu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2" name="グループ化 31">
            <a:extLst>
              <a:ext uri="{FF2B5EF4-FFF2-40B4-BE49-F238E27FC236}">
                <a16:creationId xmlns:a16="http://schemas.microsoft.com/office/drawing/2014/main" id="{D5E8F621-FE1B-D13A-7666-8219AFB9B4C7}"/>
              </a:ext>
            </a:extLst>
          </p:cNvPr>
          <p:cNvGrpSpPr/>
          <p:nvPr/>
        </p:nvGrpSpPr>
        <p:grpSpPr>
          <a:xfrm>
            <a:off x="4653618" y="1743213"/>
            <a:ext cx="2662405" cy="2779151"/>
            <a:chOff x="3757455" y="1810721"/>
            <a:chExt cx="2662405" cy="2779151"/>
          </a:xfrm>
        </p:grpSpPr>
        <p:pic>
          <p:nvPicPr>
            <p:cNvPr id="33" name="Picture 2" descr="態度の悪い男の子のかわいい無料イラスト">
              <a:extLst>
                <a:ext uri="{FF2B5EF4-FFF2-40B4-BE49-F238E27FC236}">
                  <a16:creationId xmlns:a16="http://schemas.microsoft.com/office/drawing/2014/main" id="{3A0C8063-8F25-B8C1-7F55-7A4C937E41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7455" y="1810721"/>
              <a:ext cx="2662405" cy="2662405"/>
            </a:xfrm>
            <a:prstGeom prst="rect">
              <a:avLst/>
            </a:prstGeom>
            <a:noFill/>
            <a:extLst>
              <a:ext uri="{909E8E84-426E-40DD-AFC4-6F175D3DCCD1}">
                <a14:hiddenFill xmlns:a14="http://schemas.microsoft.com/office/drawing/2010/main">
                  <a:solidFill>
                    <a:srgbClr val="FFFFFF"/>
                  </a:solidFill>
                </a14:hiddenFill>
              </a:ext>
            </a:extLst>
          </p:spPr>
        </p:pic>
        <p:sp>
          <p:nvSpPr>
            <p:cNvPr id="34" name="正方形/長方形 33">
              <a:extLst>
                <a:ext uri="{FF2B5EF4-FFF2-40B4-BE49-F238E27FC236}">
                  <a16:creationId xmlns:a16="http://schemas.microsoft.com/office/drawing/2014/main" id="{9B6B7822-0B31-B2BB-6B3B-FA5988A6F594}"/>
                </a:ext>
              </a:extLst>
            </p:cNvPr>
            <p:cNvSpPr/>
            <p:nvPr/>
          </p:nvSpPr>
          <p:spPr>
            <a:xfrm>
              <a:off x="4571999" y="4037076"/>
              <a:ext cx="1030779" cy="5527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フリーフォーム: 図形 34">
              <a:extLst>
                <a:ext uri="{FF2B5EF4-FFF2-40B4-BE49-F238E27FC236}">
                  <a16:creationId xmlns:a16="http://schemas.microsoft.com/office/drawing/2014/main" id="{4C311433-3DE8-017E-BD62-9B88A4AFCF1D}"/>
                </a:ext>
              </a:extLst>
            </p:cNvPr>
            <p:cNvSpPr/>
            <p:nvPr/>
          </p:nvSpPr>
          <p:spPr>
            <a:xfrm>
              <a:off x="5058624"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フリーフォーム: 図形 35">
              <a:extLst>
                <a:ext uri="{FF2B5EF4-FFF2-40B4-BE49-F238E27FC236}">
                  <a16:creationId xmlns:a16="http://schemas.microsoft.com/office/drawing/2014/main" id="{B9E28C96-698C-4CC1-A6EE-12164FF2510D}"/>
                </a:ext>
              </a:extLst>
            </p:cNvPr>
            <p:cNvSpPr/>
            <p:nvPr/>
          </p:nvSpPr>
          <p:spPr>
            <a:xfrm>
              <a:off x="4571999" y="4163320"/>
              <a:ext cx="349134" cy="278222"/>
            </a:xfrm>
            <a:custGeom>
              <a:avLst/>
              <a:gdLst>
                <a:gd name="connsiteX0" fmla="*/ 390698 w 399011"/>
                <a:gd name="connsiteY0" fmla="*/ 45720 h 241069"/>
                <a:gd name="connsiteX1" fmla="*/ 399011 w 399011"/>
                <a:gd name="connsiteY1" fmla="*/ 199506 h 241069"/>
                <a:gd name="connsiteX2" fmla="*/ 211974 w 399011"/>
                <a:gd name="connsiteY2" fmla="*/ 195349 h 241069"/>
                <a:gd name="connsiteX3" fmla="*/ 170411 w 399011"/>
                <a:gd name="connsiteY3" fmla="*/ 199506 h 241069"/>
                <a:gd name="connsiteX4" fmla="*/ 0 w 399011"/>
                <a:gd name="connsiteY4" fmla="*/ 241069 h 241069"/>
                <a:gd name="connsiteX5" fmla="*/ 153785 w 399011"/>
                <a:gd name="connsiteY5" fmla="*/ 124691 h 241069"/>
                <a:gd name="connsiteX6" fmla="*/ 253538 w 399011"/>
                <a:gd name="connsiteY6" fmla="*/ 116378 h 241069"/>
                <a:gd name="connsiteX7" fmla="*/ 369916 w 399011"/>
                <a:gd name="connsiteY7" fmla="*/ 0 h 241069"/>
                <a:gd name="connsiteX8" fmla="*/ 390698 w 399011"/>
                <a:gd name="connsiteY8" fmla="*/ 45720 h 241069"/>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145472 w 390698"/>
                <a:gd name="connsiteY5" fmla="*/ 124691 h 199506"/>
                <a:gd name="connsiteX6" fmla="*/ 245225 w 390698"/>
                <a:gd name="connsiteY6" fmla="*/ 116378 h 199506"/>
                <a:gd name="connsiteX7" fmla="*/ 361603 w 390698"/>
                <a:gd name="connsiteY7" fmla="*/ 0 h 199506"/>
                <a:gd name="connsiteX8" fmla="*/ 382385 w 390698"/>
                <a:gd name="connsiteY8" fmla="*/ 45720 h 199506"/>
                <a:gd name="connsiteX0" fmla="*/ 382385 w 390698"/>
                <a:gd name="connsiteY0" fmla="*/ 45720 h 199506"/>
                <a:gd name="connsiteX1" fmla="*/ 390698 w 390698"/>
                <a:gd name="connsiteY1" fmla="*/ 199506 h 199506"/>
                <a:gd name="connsiteX2" fmla="*/ 203661 w 390698"/>
                <a:gd name="connsiteY2" fmla="*/ 195349 h 199506"/>
                <a:gd name="connsiteX3" fmla="*/ 162098 w 390698"/>
                <a:gd name="connsiteY3" fmla="*/ 199506 h 199506"/>
                <a:gd name="connsiteX4" fmla="*/ 0 w 390698"/>
                <a:gd name="connsiteY4" fmla="*/ 199505 h 199506"/>
                <a:gd name="connsiteX5" fmla="*/ 69772 w 390698"/>
                <a:gd name="connsiteY5" fmla="*/ 143826 h 199506"/>
                <a:gd name="connsiteX6" fmla="*/ 145472 w 390698"/>
                <a:gd name="connsiteY6" fmla="*/ 124691 h 199506"/>
                <a:gd name="connsiteX7" fmla="*/ 245225 w 390698"/>
                <a:gd name="connsiteY7" fmla="*/ 116378 h 199506"/>
                <a:gd name="connsiteX8" fmla="*/ 361603 w 390698"/>
                <a:gd name="connsiteY8" fmla="*/ 0 h 199506"/>
                <a:gd name="connsiteX9" fmla="*/ 382385 w 390698"/>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 name="connsiteX0" fmla="*/ 340821 w 349134"/>
                <a:gd name="connsiteY0" fmla="*/ 45720 h 199506"/>
                <a:gd name="connsiteX1" fmla="*/ 349134 w 349134"/>
                <a:gd name="connsiteY1" fmla="*/ 199506 h 199506"/>
                <a:gd name="connsiteX2" fmla="*/ 162097 w 349134"/>
                <a:gd name="connsiteY2" fmla="*/ 195349 h 199506"/>
                <a:gd name="connsiteX3" fmla="*/ 120534 w 349134"/>
                <a:gd name="connsiteY3" fmla="*/ 199506 h 199506"/>
                <a:gd name="connsiteX4" fmla="*/ 0 w 349134"/>
                <a:gd name="connsiteY4" fmla="*/ 199505 h 199506"/>
                <a:gd name="connsiteX5" fmla="*/ 28208 w 349134"/>
                <a:gd name="connsiteY5" fmla="*/ 143826 h 199506"/>
                <a:gd name="connsiteX6" fmla="*/ 103908 w 349134"/>
                <a:gd name="connsiteY6" fmla="*/ 124691 h 199506"/>
                <a:gd name="connsiteX7" fmla="*/ 203661 w 349134"/>
                <a:gd name="connsiteY7" fmla="*/ 116378 h 199506"/>
                <a:gd name="connsiteX8" fmla="*/ 320039 w 349134"/>
                <a:gd name="connsiteY8" fmla="*/ 0 h 199506"/>
                <a:gd name="connsiteX9" fmla="*/ 340821 w 349134"/>
                <a:gd name="connsiteY9" fmla="*/ 45720 h 199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134" h="199506">
                  <a:moveTo>
                    <a:pt x="340821" y="45720"/>
                  </a:moveTo>
                  <a:lnTo>
                    <a:pt x="349134" y="199506"/>
                  </a:lnTo>
                  <a:lnTo>
                    <a:pt x="162097" y="195349"/>
                  </a:lnTo>
                  <a:lnTo>
                    <a:pt x="120534" y="199506"/>
                  </a:lnTo>
                  <a:lnTo>
                    <a:pt x="0" y="199505"/>
                  </a:lnTo>
                  <a:cubicBezTo>
                    <a:pt x="8157" y="163413"/>
                    <a:pt x="2180" y="156425"/>
                    <a:pt x="28208" y="143826"/>
                  </a:cubicBezTo>
                  <a:lnTo>
                    <a:pt x="103908" y="124691"/>
                  </a:lnTo>
                  <a:lnTo>
                    <a:pt x="203661" y="116378"/>
                  </a:lnTo>
                  <a:lnTo>
                    <a:pt x="320039" y="0"/>
                  </a:lnTo>
                  <a:lnTo>
                    <a:pt x="340821" y="45720"/>
                  </a:lnTo>
                  <a:close/>
                </a:path>
              </a:pathLst>
            </a:custGeom>
            <a:solidFill>
              <a:schemeClr val="tx1">
                <a:lumMod val="75000"/>
                <a:lumOff val="2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フリーフォーム: 図形 36">
              <a:extLst>
                <a:ext uri="{FF2B5EF4-FFF2-40B4-BE49-F238E27FC236}">
                  <a16:creationId xmlns:a16="http://schemas.microsoft.com/office/drawing/2014/main" id="{7F9E3903-7C33-8B21-3B20-FB29AD426F6B}"/>
                </a:ext>
              </a:extLst>
            </p:cNvPr>
            <p:cNvSpPr/>
            <p:nvPr/>
          </p:nvSpPr>
          <p:spPr>
            <a:xfrm>
              <a:off x="4687023" y="3800183"/>
              <a:ext cx="832141" cy="552796"/>
            </a:xfrm>
            <a:custGeom>
              <a:avLst/>
              <a:gdLst>
                <a:gd name="connsiteX0" fmla="*/ 12469 w 785553"/>
                <a:gd name="connsiteY0" fmla="*/ 191192 h 552796"/>
                <a:gd name="connsiteX1" fmla="*/ 0 w 785553"/>
                <a:gd name="connsiteY1" fmla="*/ 0 h 552796"/>
                <a:gd name="connsiteX2" fmla="*/ 103909 w 785553"/>
                <a:gd name="connsiteY2" fmla="*/ 0 h 552796"/>
                <a:gd name="connsiteX3" fmla="*/ 785553 w 785553"/>
                <a:gd name="connsiteY3" fmla="*/ 24938 h 552796"/>
                <a:gd name="connsiteX4" fmla="*/ 773084 w 785553"/>
                <a:gd name="connsiteY4" fmla="*/ 311727 h 552796"/>
                <a:gd name="connsiteX5" fmla="*/ 723208 w 785553"/>
                <a:gd name="connsiteY5" fmla="*/ 552796 h 552796"/>
                <a:gd name="connsiteX6" fmla="*/ 498764 w 785553"/>
                <a:gd name="connsiteY6" fmla="*/ 519545 h 552796"/>
                <a:gd name="connsiteX7" fmla="*/ 465513 w 785553"/>
                <a:gd name="connsiteY7" fmla="*/ 440574 h 552796"/>
                <a:gd name="connsiteX8" fmla="*/ 448888 w 785553"/>
                <a:gd name="connsiteY8" fmla="*/ 311727 h 552796"/>
                <a:gd name="connsiteX9" fmla="*/ 328353 w 785553"/>
                <a:gd name="connsiteY9" fmla="*/ 245225 h 552796"/>
                <a:gd name="connsiteX10" fmla="*/ 282633 w 785553"/>
                <a:gd name="connsiteY10" fmla="*/ 274320 h 552796"/>
                <a:gd name="connsiteX11" fmla="*/ 245226 w 785553"/>
                <a:gd name="connsiteY11" fmla="*/ 344978 h 552796"/>
                <a:gd name="connsiteX12" fmla="*/ 257695 w 785553"/>
                <a:gd name="connsiteY12" fmla="*/ 523701 h 552796"/>
                <a:gd name="connsiteX13" fmla="*/ 91440 w 785553"/>
                <a:gd name="connsiteY13" fmla="*/ 527858 h 552796"/>
                <a:gd name="connsiteX14" fmla="*/ 37408 w 785553"/>
                <a:gd name="connsiteY14" fmla="*/ 303414 h 552796"/>
                <a:gd name="connsiteX15" fmla="*/ 12469 w 785553"/>
                <a:gd name="connsiteY15" fmla="*/ 191192 h 552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85553" h="552796">
                  <a:moveTo>
                    <a:pt x="12469" y="191192"/>
                  </a:moveTo>
                  <a:lnTo>
                    <a:pt x="0" y="0"/>
                  </a:lnTo>
                  <a:lnTo>
                    <a:pt x="103909" y="0"/>
                  </a:lnTo>
                  <a:lnTo>
                    <a:pt x="785553" y="24938"/>
                  </a:lnTo>
                  <a:lnTo>
                    <a:pt x="773084" y="311727"/>
                  </a:lnTo>
                  <a:lnTo>
                    <a:pt x="723208" y="552796"/>
                  </a:lnTo>
                  <a:lnTo>
                    <a:pt x="498764" y="519545"/>
                  </a:lnTo>
                  <a:lnTo>
                    <a:pt x="465513" y="440574"/>
                  </a:lnTo>
                  <a:lnTo>
                    <a:pt x="448888" y="311727"/>
                  </a:lnTo>
                  <a:lnTo>
                    <a:pt x="328353" y="245225"/>
                  </a:lnTo>
                  <a:lnTo>
                    <a:pt x="282633" y="274320"/>
                  </a:lnTo>
                  <a:lnTo>
                    <a:pt x="245226" y="344978"/>
                  </a:lnTo>
                  <a:lnTo>
                    <a:pt x="257695" y="523701"/>
                  </a:lnTo>
                  <a:lnTo>
                    <a:pt x="91440" y="527858"/>
                  </a:lnTo>
                  <a:lnTo>
                    <a:pt x="37408" y="303414"/>
                  </a:lnTo>
                  <a:lnTo>
                    <a:pt x="12469" y="191192"/>
                  </a:lnTo>
                  <a:close/>
                </a:path>
              </a:pathLst>
            </a:custGeom>
            <a:ln w="28575"/>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8" name="フリーフォーム: 図形 37">
              <a:extLst>
                <a:ext uri="{FF2B5EF4-FFF2-40B4-BE49-F238E27FC236}">
                  <a16:creationId xmlns:a16="http://schemas.microsoft.com/office/drawing/2014/main" id="{CF6D02A3-E379-29DA-2DCB-88AEA91322E2}"/>
                </a:ext>
              </a:extLst>
            </p:cNvPr>
            <p:cNvSpPr/>
            <p:nvPr/>
          </p:nvSpPr>
          <p:spPr>
            <a:xfrm>
              <a:off x="4641736" y="3386509"/>
              <a:ext cx="922713" cy="627611"/>
            </a:xfrm>
            <a:custGeom>
              <a:avLst/>
              <a:gdLst>
                <a:gd name="connsiteX0" fmla="*/ 120534 w 893618"/>
                <a:gd name="connsiteY0" fmla="*/ 0 h 627611"/>
                <a:gd name="connsiteX1" fmla="*/ 54033 w 893618"/>
                <a:gd name="connsiteY1" fmla="*/ 120534 h 627611"/>
                <a:gd name="connsiteX2" fmla="*/ 29094 w 893618"/>
                <a:gd name="connsiteY2" fmla="*/ 232756 h 627611"/>
                <a:gd name="connsiteX3" fmla="*/ 0 w 893618"/>
                <a:gd name="connsiteY3" fmla="*/ 419793 h 627611"/>
                <a:gd name="connsiteX4" fmla="*/ 54033 w 893618"/>
                <a:gd name="connsiteY4" fmla="*/ 586047 h 627611"/>
                <a:gd name="connsiteX5" fmla="*/ 87283 w 893618"/>
                <a:gd name="connsiteY5" fmla="*/ 627611 h 627611"/>
                <a:gd name="connsiteX6" fmla="*/ 137160 w 893618"/>
                <a:gd name="connsiteY6" fmla="*/ 469669 h 627611"/>
                <a:gd name="connsiteX7" fmla="*/ 216131 w 893618"/>
                <a:gd name="connsiteY7" fmla="*/ 540327 h 627611"/>
                <a:gd name="connsiteX8" fmla="*/ 357447 w 893618"/>
                <a:gd name="connsiteY8" fmla="*/ 419793 h 627611"/>
                <a:gd name="connsiteX9" fmla="*/ 336665 w 893618"/>
                <a:gd name="connsiteY9" fmla="*/ 527858 h 627611"/>
                <a:gd name="connsiteX10" fmla="*/ 411480 w 893618"/>
                <a:gd name="connsiteY10" fmla="*/ 423949 h 627611"/>
                <a:gd name="connsiteX11" fmla="*/ 448887 w 893618"/>
                <a:gd name="connsiteY11" fmla="*/ 502920 h 627611"/>
                <a:gd name="connsiteX12" fmla="*/ 515389 w 893618"/>
                <a:gd name="connsiteY12" fmla="*/ 423949 h 627611"/>
                <a:gd name="connsiteX13" fmla="*/ 565265 w 893618"/>
                <a:gd name="connsiteY13" fmla="*/ 515389 h 627611"/>
                <a:gd name="connsiteX14" fmla="*/ 689956 w 893618"/>
                <a:gd name="connsiteY14" fmla="*/ 469669 h 627611"/>
                <a:gd name="connsiteX15" fmla="*/ 864523 w 893618"/>
                <a:gd name="connsiteY15" fmla="*/ 598516 h 627611"/>
                <a:gd name="connsiteX16" fmla="*/ 893618 w 893618"/>
                <a:gd name="connsiteY16" fmla="*/ 290945 h 627611"/>
                <a:gd name="connsiteX17" fmla="*/ 885305 w 893618"/>
                <a:gd name="connsiteY17" fmla="*/ 133003 h 627611"/>
                <a:gd name="connsiteX18" fmla="*/ 789709 w 893618"/>
                <a:gd name="connsiteY18" fmla="*/ 33251 h 627611"/>
                <a:gd name="connsiteX19" fmla="*/ 523702 w 893618"/>
                <a:gd name="connsiteY19" fmla="*/ 54033 h 627611"/>
                <a:gd name="connsiteX20" fmla="*/ 378229 w 893618"/>
                <a:gd name="connsiteY20" fmla="*/ 41563 h 627611"/>
                <a:gd name="connsiteX21" fmla="*/ 224443 w 893618"/>
                <a:gd name="connsiteY21" fmla="*/ 37407 h 627611"/>
                <a:gd name="connsiteX22" fmla="*/ 187036 w 893618"/>
                <a:gd name="connsiteY22" fmla="*/ 33251 h 627611"/>
                <a:gd name="connsiteX23" fmla="*/ 120534 w 893618"/>
                <a:gd name="connsiteY23" fmla="*/ 0 h 627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618" h="627611">
                  <a:moveTo>
                    <a:pt x="120534" y="0"/>
                  </a:moveTo>
                  <a:lnTo>
                    <a:pt x="54033" y="120534"/>
                  </a:lnTo>
                  <a:lnTo>
                    <a:pt x="29094" y="232756"/>
                  </a:lnTo>
                  <a:lnTo>
                    <a:pt x="0" y="419793"/>
                  </a:lnTo>
                  <a:lnTo>
                    <a:pt x="54033" y="586047"/>
                  </a:lnTo>
                  <a:lnTo>
                    <a:pt x="87283" y="627611"/>
                  </a:lnTo>
                  <a:lnTo>
                    <a:pt x="137160" y="469669"/>
                  </a:lnTo>
                  <a:lnTo>
                    <a:pt x="216131" y="540327"/>
                  </a:lnTo>
                  <a:lnTo>
                    <a:pt x="357447" y="419793"/>
                  </a:lnTo>
                  <a:lnTo>
                    <a:pt x="336665" y="527858"/>
                  </a:lnTo>
                  <a:lnTo>
                    <a:pt x="411480" y="423949"/>
                  </a:lnTo>
                  <a:lnTo>
                    <a:pt x="448887" y="502920"/>
                  </a:lnTo>
                  <a:lnTo>
                    <a:pt x="515389" y="423949"/>
                  </a:lnTo>
                  <a:lnTo>
                    <a:pt x="565265" y="515389"/>
                  </a:lnTo>
                  <a:lnTo>
                    <a:pt x="689956" y="469669"/>
                  </a:lnTo>
                  <a:lnTo>
                    <a:pt x="864523" y="598516"/>
                  </a:lnTo>
                  <a:lnTo>
                    <a:pt x="893618" y="290945"/>
                  </a:lnTo>
                  <a:lnTo>
                    <a:pt x="885305" y="133003"/>
                  </a:lnTo>
                  <a:lnTo>
                    <a:pt x="789709" y="33251"/>
                  </a:lnTo>
                  <a:lnTo>
                    <a:pt x="523702" y="54033"/>
                  </a:lnTo>
                  <a:lnTo>
                    <a:pt x="378229" y="41563"/>
                  </a:lnTo>
                  <a:lnTo>
                    <a:pt x="224443" y="37407"/>
                  </a:lnTo>
                  <a:lnTo>
                    <a:pt x="187036" y="33251"/>
                  </a:lnTo>
                  <a:lnTo>
                    <a:pt x="120534" y="0"/>
                  </a:lnTo>
                  <a:close/>
                </a:path>
              </a:pathLst>
            </a:custGeom>
            <a:solidFill>
              <a:schemeClr val="bg1"/>
            </a:solid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リーフォーム: 図形 38">
              <a:extLst>
                <a:ext uri="{FF2B5EF4-FFF2-40B4-BE49-F238E27FC236}">
                  <a16:creationId xmlns:a16="http://schemas.microsoft.com/office/drawing/2014/main" id="{261D63EE-0B8E-C1D5-319E-56B1FD4D83AE}"/>
                </a:ext>
              </a:extLst>
            </p:cNvPr>
            <p:cNvSpPr/>
            <p:nvPr/>
          </p:nvSpPr>
          <p:spPr>
            <a:xfrm>
              <a:off x="4896197" y="3480379"/>
              <a:ext cx="241069" cy="120535"/>
            </a:xfrm>
            <a:custGeom>
              <a:avLst/>
              <a:gdLst>
                <a:gd name="connsiteX0" fmla="*/ 0 w 241069"/>
                <a:gd name="connsiteY0" fmla="*/ 0 h 120535"/>
                <a:gd name="connsiteX1" fmla="*/ 45720 w 241069"/>
                <a:gd name="connsiteY1" fmla="*/ 116379 h 120535"/>
                <a:gd name="connsiteX2" fmla="*/ 70658 w 241069"/>
                <a:gd name="connsiteY2" fmla="*/ 83128 h 120535"/>
                <a:gd name="connsiteX3" fmla="*/ 95596 w 241069"/>
                <a:gd name="connsiteY3" fmla="*/ 45720 h 120535"/>
                <a:gd name="connsiteX4" fmla="*/ 149629 w 241069"/>
                <a:gd name="connsiteY4" fmla="*/ 120535 h 120535"/>
                <a:gd name="connsiteX5" fmla="*/ 241069 w 241069"/>
                <a:gd name="connsiteY5" fmla="*/ 49877 h 120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069" h="120535">
                  <a:moveTo>
                    <a:pt x="0" y="0"/>
                  </a:moveTo>
                  <a:lnTo>
                    <a:pt x="45720" y="116379"/>
                  </a:lnTo>
                  <a:lnTo>
                    <a:pt x="70658" y="83128"/>
                  </a:lnTo>
                  <a:lnTo>
                    <a:pt x="95596" y="45720"/>
                  </a:lnTo>
                  <a:lnTo>
                    <a:pt x="149629" y="120535"/>
                  </a:lnTo>
                  <a:lnTo>
                    <a:pt x="241069" y="49877"/>
                  </a:lnTo>
                </a:path>
              </a:pathLst>
            </a:cu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41" name="直線コネクタ 40">
            <a:extLst>
              <a:ext uri="{FF2B5EF4-FFF2-40B4-BE49-F238E27FC236}">
                <a16:creationId xmlns:a16="http://schemas.microsoft.com/office/drawing/2014/main" id="{74C955AD-2C8D-4B58-95FD-AF0E88122A89}"/>
              </a:ext>
            </a:extLst>
          </p:cNvPr>
          <p:cNvCxnSpPr>
            <a:cxnSpLocks/>
            <a:endCxn id="38" idx="14"/>
          </p:cNvCxnSpPr>
          <p:nvPr/>
        </p:nvCxnSpPr>
        <p:spPr>
          <a:xfrm>
            <a:off x="6250319" y="3563025"/>
            <a:ext cx="0" cy="225645"/>
          </a:xfrm>
          <a:prstGeom prst="line">
            <a:avLst/>
          </a:prstGeom>
          <a:ln w="38100"/>
        </p:spPr>
        <p:style>
          <a:lnRef idx="1">
            <a:schemeClr val="dk1"/>
          </a:lnRef>
          <a:fillRef idx="0">
            <a:schemeClr val="dk1"/>
          </a:fillRef>
          <a:effectRef idx="0">
            <a:schemeClr val="dk1"/>
          </a:effectRef>
          <a:fontRef idx="minor">
            <a:schemeClr val="tx1"/>
          </a:fontRef>
        </p:style>
      </p:cxnSp>
      <p:cxnSp>
        <p:nvCxnSpPr>
          <p:cNvPr id="44" name="直線コネクタ 43">
            <a:extLst>
              <a:ext uri="{FF2B5EF4-FFF2-40B4-BE49-F238E27FC236}">
                <a16:creationId xmlns:a16="http://schemas.microsoft.com/office/drawing/2014/main" id="{5D3EDBDA-AEAF-0778-AE93-92FD2A777818}"/>
              </a:ext>
            </a:extLst>
          </p:cNvPr>
          <p:cNvCxnSpPr>
            <a:cxnSpLocks/>
          </p:cNvCxnSpPr>
          <p:nvPr/>
        </p:nvCxnSpPr>
        <p:spPr>
          <a:xfrm>
            <a:off x="5679150" y="3563025"/>
            <a:ext cx="0" cy="225645"/>
          </a:xfrm>
          <a:prstGeom prst="line">
            <a:avLst/>
          </a:prstGeom>
          <a:ln w="38100"/>
        </p:spPr>
        <p:style>
          <a:lnRef idx="1">
            <a:schemeClr val="dk1"/>
          </a:lnRef>
          <a:fillRef idx="0">
            <a:schemeClr val="dk1"/>
          </a:fillRef>
          <a:effectRef idx="0">
            <a:schemeClr val="dk1"/>
          </a:effectRef>
          <a:fontRef idx="minor">
            <a:schemeClr val="tx1"/>
          </a:fontRef>
        </p:style>
      </p:cxnSp>
      <p:sp>
        <p:nvSpPr>
          <p:cNvPr id="46" name="テキスト ボックス 45">
            <a:extLst>
              <a:ext uri="{FF2B5EF4-FFF2-40B4-BE49-F238E27FC236}">
                <a16:creationId xmlns:a16="http://schemas.microsoft.com/office/drawing/2014/main" id="{5C44C96C-EC8B-A453-0041-DE367EC101D6}"/>
              </a:ext>
            </a:extLst>
          </p:cNvPr>
          <p:cNvSpPr txBox="1"/>
          <p:nvPr/>
        </p:nvSpPr>
        <p:spPr>
          <a:xfrm>
            <a:off x="912278" y="5234844"/>
            <a:ext cx="7970684" cy="400110"/>
          </a:xfrm>
          <a:prstGeom prst="rect">
            <a:avLst/>
          </a:prstGeom>
          <a:noFill/>
        </p:spPr>
        <p:txBody>
          <a:bodyPr wrap="square" rtlCol="0">
            <a:spAutoFit/>
          </a:bodyPr>
          <a:lstStyle/>
          <a:p>
            <a:r>
              <a:rPr kumimoji="1" lang="ja-JP" altLang="en-US" sz="2000" b="1"/>
              <a:t>自ら</a:t>
            </a:r>
            <a:r>
              <a:rPr kumimoji="1" lang="ja-JP" altLang="en-US" sz="2000" b="1" dirty="0"/>
              <a:t>の行動は自職場の現状認識に基づき「自ら考える」</a:t>
            </a:r>
            <a:endParaRPr kumimoji="1" lang="en-US" altLang="ja-JP" sz="2000" b="1" dirty="0"/>
          </a:p>
        </p:txBody>
      </p:sp>
    </p:spTree>
    <p:extLst>
      <p:ext uri="{BB962C8B-B14F-4D97-AF65-F5344CB8AC3E}">
        <p14:creationId xmlns:p14="http://schemas.microsoft.com/office/powerpoint/2010/main" val="26369160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24150</TotalTime>
  <Words>860</Words>
  <Application>Microsoft Office PowerPoint</Application>
  <PresentationFormat>画面に合わせる (4:3)</PresentationFormat>
  <Paragraphs>149</Paragraphs>
  <Slides>10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inherit</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和田 清高</dc:creator>
  <cp:lastModifiedBy>清高 和田</cp:lastModifiedBy>
  <cp:revision>51</cp:revision>
  <dcterms:created xsi:type="dcterms:W3CDTF">2021-06-29T06:01:38Z</dcterms:created>
  <dcterms:modified xsi:type="dcterms:W3CDTF">2024-06-27T20:39:46Z</dcterms:modified>
</cp:coreProperties>
</file>