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73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</p:sldIdLst>
  <p:sldSz cx="9906000" cy="6858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orient="horz" pos="3135">
          <p15:clr>
            <a:srgbClr val="A4A3A4"/>
          </p15:clr>
        </p15:guide>
        <p15:guide id="4" orient="horz" pos="3906">
          <p15:clr>
            <a:srgbClr val="A4A3A4"/>
          </p15:clr>
        </p15:guide>
        <p15:guide id="5" orient="horz" pos="414">
          <p15:clr>
            <a:srgbClr val="A4A3A4"/>
          </p15:clr>
        </p15:guide>
        <p15:guide id="6" pos="512">
          <p15:clr>
            <a:srgbClr val="A4A3A4"/>
          </p15:clr>
        </p15:guide>
        <p15:guide id="7" pos="5728">
          <p15:clr>
            <a:srgbClr val="A4A3A4"/>
          </p15:clr>
        </p15:guide>
        <p15:guide id="8" pos="3120">
          <p15:clr>
            <a:srgbClr val="A4A3A4"/>
          </p15:clr>
        </p15:guide>
        <p15:guide id="9" pos="2167" userDrawn="1">
          <p15:clr>
            <a:srgbClr val="A4A3A4"/>
          </p15:clr>
        </p15:guide>
        <p15:guide id="10" pos="4095">
          <p15:clr>
            <a:srgbClr val="A4A3A4"/>
          </p15:clr>
        </p15:guide>
        <p15:guide id="11" pos="3301">
          <p15:clr>
            <a:srgbClr val="A4A3A4"/>
          </p15:clr>
        </p15:guide>
        <p15:guide id="12" pos="29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737"/>
    <a:srgbClr val="000000"/>
    <a:srgbClr val="E4007F"/>
    <a:srgbClr val="00FF00"/>
    <a:srgbClr val="0000FF"/>
    <a:srgbClr val="FF0000"/>
    <a:srgbClr val="FFFF00"/>
    <a:srgbClr val="00FFFF"/>
    <a:srgbClr val="0071B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041" autoAdjust="0"/>
  </p:normalViewPr>
  <p:slideViewPr>
    <p:cSldViewPr>
      <p:cViewPr varScale="1">
        <p:scale>
          <a:sx n="50" d="100"/>
          <a:sy n="50" d="100"/>
        </p:scale>
        <p:origin x="2004" y="276"/>
      </p:cViewPr>
      <p:guideLst>
        <p:guide orient="horz" pos="2160"/>
        <p:guide orient="horz" pos="1185"/>
        <p:guide orient="horz" pos="3135"/>
        <p:guide orient="horz" pos="3906"/>
        <p:guide orient="horz" pos="414"/>
        <p:guide pos="512"/>
        <p:guide pos="5728"/>
        <p:guide pos="3120"/>
        <p:guide pos="2167"/>
        <p:guide pos="4095"/>
        <p:guide pos="3301"/>
        <p:guide pos="2939"/>
      </p:guideLst>
    </p:cSldViewPr>
  </p:slideViewPr>
  <p:outlineViewPr>
    <p:cViewPr>
      <p:scale>
        <a:sx n="33" d="100"/>
        <a:sy n="33" d="100"/>
      </p:scale>
      <p:origin x="0" y="3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2880" y="72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E35D2-4F1F-4BDF-88EC-2B2C6B4495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1498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18005-AB2E-4230-9CBF-EC876F8C3946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003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E3972-898B-454C-95F2-E930BA80A4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7303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E3972-898B-454C-95F2-E930BA80A49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724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E3972-898B-454C-95F2-E930BA80A49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145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E3972-898B-454C-95F2-E930BA80A49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780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E3972-898B-454C-95F2-E930BA80A49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5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12800" y="3104964"/>
            <a:ext cx="8280400" cy="609398"/>
          </a:xfrm>
        </p:spPr>
        <p:txBody>
          <a:bodyPr wrap="square">
            <a:spAutoFit/>
          </a:bodyPr>
          <a:lstStyle>
            <a:lvl1pPr algn="ctr">
              <a:lnSpc>
                <a:spcPct val="110000"/>
              </a:lnSpc>
              <a:defRPr sz="36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553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ブラック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0"/>
            <a:ext cx="9906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92460" y="6575112"/>
            <a:ext cx="632346" cy="202260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gray">
          <a:xfrm>
            <a:off x="0" y="0"/>
            <a:ext cx="9906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786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ガイド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直線コネクタ 26"/>
          <p:cNvCxnSpPr/>
          <p:nvPr/>
        </p:nvCxnSpPr>
        <p:spPr>
          <a:xfrm flipV="1">
            <a:off x="8128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49530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3405188" y="-1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V="1">
            <a:off x="6491288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V="1">
            <a:off x="90932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H="1">
            <a:off x="0" y="656691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H="1">
            <a:off x="0" y="1881187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0" y="3428999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-13109" y="4976812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 flipH="1">
            <a:off x="0" y="6201308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33"/>
          <p:cNvSpPr>
            <a:spLocks noChangeArrowheads="1"/>
          </p:cNvSpPr>
          <p:nvPr/>
        </p:nvSpPr>
        <p:spPr bwMode="gray">
          <a:xfrm>
            <a:off x="4988942" y="3248980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38" name="AutoShape 33"/>
          <p:cNvSpPr>
            <a:spLocks noChangeArrowheads="1"/>
          </p:cNvSpPr>
          <p:nvPr/>
        </p:nvSpPr>
        <p:spPr bwMode="gray">
          <a:xfrm>
            <a:off x="4989004" y="1715278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39" name="AutoShape 33"/>
          <p:cNvSpPr>
            <a:spLocks noChangeArrowheads="1"/>
          </p:cNvSpPr>
          <p:nvPr/>
        </p:nvSpPr>
        <p:spPr bwMode="gray">
          <a:xfrm>
            <a:off x="236476" y="3563938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11.50cm</a:t>
            </a:r>
          </a:p>
        </p:txBody>
      </p:sp>
      <p:sp>
        <p:nvSpPr>
          <p:cNvPr id="40" name="AutoShape 33"/>
          <p:cNvSpPr>
            <a:spLocks noChangeArrowheads="1"/>
          </p:cNvSpPr>
          <p:nvPr/>
        </p:nvSpPr>
        <p:spPr bwMode="gray">
          <a:xfrm>
            <a:off x="4989004" y="6021288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7.70cm</a:t>
            </a:r>
          </a:p>
        </p:txBody>
      </p:sp>
      <p:sp>
        <p:nvSpPr>
          <p:cNvPr id="41" name="AutoShape 33"/>
          <p:cNvSpPr>
            <a:spLocks noChangeArrowheads="1"/>
          </p:cNvSpPr>
          <p:nvPr/>
        </p:nvSpPr>
        <p:spPr bwMode="gray">
          <a:xfrm>
            <a:off x="4989004" y="468891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7.70cm</a:t>
            </a:r>
          </a:p>
        </p:txBody>
      </p:sp>
      <p:sp>
        <p:nvSpPr>
          <p:cNvPr id="42" name="AutoShape 33"/>
          <p:cNvSpPr>
            <a:spLocks noChangeArrowheads="1"/>
          </p:cNvSpPr>
          <p:nvPr/>
        </p:nvSpPr>
        <p:spPr bwMode="gray">
          <a:xfrm>
            <a:off x="2828764" y="3573016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43" name="AutoShape 33"/>
          <p:cNvSpPr>
            <a:spLocks noChangeArrowheads="1"/>
          </p:cNvSpPr>
          <p:nvPr/>
        </p:nvSpPr>
        <p:spPr bwMode="gray">
          <a:xfrm>
            <a:off x="4376936" y="356523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0cm</a:t>
            </a:r>
          </a:p>
        </p:txBody>
      </p:sp>
      <p:sp>
        <p:nvSpPr>
          <p:cNvPr id="44" name="AutoShape 33"/>
          <p:cNvSpPr>
            <a:spLocks noChangeArrowheads="1"/>
          </p:cNvSpPr>
          <p:nvPr/>
        </p:nvSpPr>
        <p:spPr bwMode="gray">
          <a:xfrm>
            <a:off x="5925108" y="356523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45" name="AutoShape 33"/>
          <p:cNvSpPr>
            <a:spLocks noChangeArrowheads="1"/>
          </p:cNvSpPr>
          <p:nvPr/>
        </p:nvSpPr>
        <p:spPr bwMode="gray">
          <a:xfrm>
            <a:off x="8517396" y="356523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11.50cm</a:t>
            </a:r>
          </a:p>
        </p:txBody>
      </p:sp>
      <p:sp>
        <p:nvSpPr>
          <p:cNvPr id="46" name="AutoShape 33"/>
          <p:cNvSpPr>
            <a:spLocks noChangeArrowheads="1"/>
          </p:cNvSpPr>
          <p:nvPr/>
        </p:nvSpPr>
        <p:spPr bwMode="gray">
          <a:xfrm>
            <a:off x="4989004" y="482537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48" name="タイトル 1"/>
          <p:cNvSpPr>
            <a:spLocks noGrp="1"/>
          </p:cNvSpPr>
          <p:nvPr>
            <p:ph type="title"/>
          </p:nvPr>
        </p:nvSpPr>
        <p:spPr bwMode="gray">
          <a:xfrm>
            <a:off x="272480" y="152636"/>
            <a:ext cx="9361040" cy="3960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rgbClr val="4D4D4D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25" name="直線コネクタ 24"/>
          <p:cNvCxnSpPr/>
          <p:nvPr userDrawn="1"/>
        </p:nvCxnSpPr>
        <p:spPr>
          <a:xfrm flipV="1">
            <a:off x="8128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 userDrawn="1"/>
        </p:nvCxnSpPr>
        <p:spPr>
          <a:xfrm flipV="1">
            <a:off x="49530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 userDrawn="1"/>
        </p:nvCxnSpPr>
        <p:spPr>
          <a:xfrm flipV="1">
            <a:off x="3405188" y="-1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 userDrawn="1"/>
        </p:nvCxnSpPr>
        <p:spPr>
          <a:xfrm flipV="1">
            <a:off x="6491288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 userDrawn="1"/>
        </p:nvCxnSpPr>
        <p:spPr>
          <a:xfrm flipV="1">
            <a:off x="90932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 userDrawn="1"/>
        </p:nvCxnSpPr>
        <p:spPr>
          <a:xfrm flipH="1">
            <a:off x="0" y="656691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 userDrawn="1"/>
        </p:nvCxnSpPr>
        <p:spPr>
          <a:xfrm flipH="1">
            <a:off x="0" y="1881187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 userDrawn="1"/>
        </p:nvCxnSpPr>
        <p:spPr>
          <a:xfrm flipH="1">
            <a:off x="0" y="3428999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 userDrawn="1"/>
        </p:nvCxnSpPr>
        <p:spPr>
          <a:xfrm flipH="1">
            <a:off x="-13109" y="4976812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 userDrawn="1"/>
        </p:nvCxnSpPr>
        <p:spPr>
          <a:xfrm flipH="1">
            <a:off x="0" y="6201308"/>
            <a:ext cx="9906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AutoShape 33"/>
          <p:cNvSpPr>
            <a:spLocks noChangeArrowheads="1"/>
          </p:cNvSpPr>
          <p:nvPr userDrawn="1"/>
        </p:nvSpPr>
        <p:spPr bwMode="gray">
          <a:xfrm>
            <a:off x="4988942" y="3248980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59" name="AutoShape 33"/>
          <p:cNvSpPr>
            <a:spLocks noChangeArrowheads="1"/>
          </p:cNvSpPr>
          <p:nvPr userDrawn="1"/>
        </p:nvSpPr>
        <p:spPr bwMode="gray">
          <a:xfrm>
            <a:off x="4989004" y="1715278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60" name="AutoShape 33"/>
          <p:cNvSpPr>
            <a:spLocks noChangeArrowheads="1"/>
          </p:cNvSpPr>
          <p:nvPr userDrawn="1"/>
        </p:nvSpPr>
        <p:spPr bwMode="gray">
          <a:xfrm>
            <a:off x="236476" y="3563938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11.50cm</a:t>
            </a:r>
          </a:p>
        </p:txBody>
      </p:sp>
      <p:sp>
        <p:nvSpPr>
          <p:cNvPr id="61" name="AutoShape 33"/>
          <p:cNvSpPr>
            <a:spLocks noChangeArrowheads="1"/>
          </p:cNvSpPr>
          <p:nvPr userDrawn="1"/>
        </p:nvSpPr>
        <p:spPr bwMode="gray">
          <a:xfrm>
            <a:off x="4989004" y="6021288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7.70cm</a:t>
            </a:r>
          </a:p>
        </p:txBody>
      </p:sp>
      <p:sp>
        <p:nvSpPr>
          <p:cNvPr id="62" name="AutoShape 33"/>
          <p:cNvSpPr>
            <a:spLocks noChangeArrowheads="1"/>
          </p:cNvSpPr>
          <p:nvPr userDrawn="1"/>
        </p:nvSpPr>
        <p:spPr bwMode="gray">
          <a:xfrm>
            <a:off x="4989004" y="468891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7.70cm</a:t>
            </a:r>
          </a:p>
        </p:txBody>
      </p:sp>
      <p:sp>
        <p:nvSpPr>
          <p:cNvPr id="63" name="AutoShape 33"/>
          <p:cNvSpPr>
            <a:spLocks noChangeArrowheads="1"/>
          </p:cNvSpPr>
          <p:nvPr userDrawn="1"/>
        </p:nvSpPr>
        <p:spPr bwMode="gray">
          <a:xfrm>
            <a:off x="2828764" y="3573016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64" name="AutoShape 33"/>
          <p:cNvSpPr>
            <a:spLocks noChangeArrowheads="1"/>
          </p:cNvSpPr>
          <p:nvPr userDrawn="1"/>
        </p:nvSpPr>
        <p:spPr bwMode="gray">
          <a:xfrm>
            <a:off x="4376936" y="356523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0cm</a:t>
            </a:r>
          </a:p>
        </p:txBody>
      </p:sp>
      <p:sp>
        <p:nvSpPr>
          <p:cNvPr id="65" name="AutoShape 33"/>
          <p:cNvSpPr>
            <a:spLocks noChangeArrowheads="1"/>
          </p:cNvSpPr>
          <p:nvPr userDrawn="1"/>
        </p:nvSpPr>
        <p:spPr bwMode="gray">
          <a:xfrm>
            <a:off x="5925108" y="356523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  <p:sp>
        <p:nvSpPr>
          <p:cNvPr id="66" name="AutoShape 33"/>
          <p:cNvSpPr>
            <a:spLocks noChangeArrowheads="1"/>
          </p:cNvSpPr>
          <p:nvPr userDrawn="1"/>
        </p:nvSpPr>
        <p:spPr bwMode="gray">
          <a:xfrm>
            <a:off x="8517396" y="356523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11.50cm</a:t>
            </a:r>
          </a:p>
        </p:txBody>
      </p:sp>
      <p:sp>
        <p:nvSpPr>
          <p:cNvPr id="67" name="AutoShape 33"/>
          <p:cNvSpPr>
            <a:spLocks noChangeArrowheads="1"/>
          </p:cNvSpPr>
          <p:nvPr userDrawn="1"/>
        </p:nvSpPr>
        <p:spPr bwMode="gray">
          <a:xfrm>
            <a:off x="4989004" y="4825375"/>
            <a:ext cx="1152190" cy="33181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600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600" dirty="0">
                <a:solidFill>
                  <a:schemeClr val="tx2"/>
                </a:solidFill>
                <a:latin typeface="+mn-ea"/>
                <a:ea typeface="+mn-ea"/>
              </a:rPr>
              <a:t>4.30cm</a:t>
            </a:r>
          </a:p>
        </p:txBody>
      </p:sp>
    </p:spTree>
    <p:extLst>
      <p:ext uri="{BB962C8B-B14F-4D97-AF65-F5344CB8AC3E}">
        <p14:creationId xmlns:p14="http://schemas.microsoft.com/office/powerpoint/2010/main" val="2244655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1B97-71AA-4364-AC43-3AAE549316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125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1B97-71AA-4364-AC43-3AAE549316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04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0" y="0"/>
            <a:ext cx="18923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2361600" y="1051200"/>
            <a:ext cx="6731600" cy="3960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92460" y="6575112"/>
            <a:ext cx="632346" cy="202260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gray">
          <a:xfrm>
            <a:off x="0" y="0"/>
            <a:ext cx="18923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392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中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ChangeArrowheads="1"/>
          </p:cNvSpPr>
          <p:nvPr userDrawn="1"/>
        </p:nvSpPr>
        <p:spPr bwMode="gray">
          <a:xfrm>
            <a:off x="0" y="0"/>
            <a:ext cx="9906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0"/>
            <a:ext cx="9906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520" y="2964262"/>
            <a:ext cx="8640960" cy="893473"/>
          </a:xfrm>
          <a:ln w="6350">
            <a:solidFill>
              <a:schemeClr val="tx2"/>
            </a:solidFill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2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9886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中扉＃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472E89D-6359-41B8-866C-7240985EFF26}"/>
              </a:ext>
            </a:extLst>
          </p:cNvPr>
          <p:cNvSpPr/>
          <p:nvPr userDrawn="1"/>
        </p:nvSpPr>
        <p:spPr bwMode="auto">
          <a:xfrm>
            <a:off x="0" y="2348880"/>
            <a:ext cx="9906000" cy="1008112"/>
          </a:xfrm>
          <a:prstGeom prst="rect">
            <a:avLst/>
          </a:prstGeom>
          <a:solidFill>
            <a:schemeClr val="tx2"/>
          </a:solidFill>
          <a:ln w="6350">
            <a:solidFill>
              <a:schemeClr val="tx2"/>
            </a:solidFill>
          </a:ln>
          <a:effectLst/>
        </p:spPr>
        <p:txBody>
    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endParaRPr kumimoji="1" lang="ja-JP" altLang="en-US" sz="1600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75A8A39-FD74-4D33-A608-ACD48CE3A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496" y="2654914"/>
            <a:ext cx="9361040" cy="396044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AC439C65-232F-4034-9C14-B59056AF3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2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93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10000"/>
              </a:lnSpc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639763"/>
            <a:ext cx="9906000" cy="365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rgbClr val="4D4D4D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639763"/>
            <a:ext cx="9906000" cy="365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010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1"/>
            <a:ext cx="9906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endParaRPr kumimoji="1" lang="ja-JP" altLang="en-US" sz="1600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0" y="1"/>
            <a:ext cx="9906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endParaRPr kumimoji="1" lang="ja-JP" altLang="en-US" sz="1600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rgbClr val="4D4D4D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lnSpc>
                <a:spcPct val="110000"/>
              </a:lnSpc>
              <a:defRPr sz="28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182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8484" y="404664"/>
            <a:ext cx="9253028" cy="396044"/>
          </a:xfrm>
        </p:spPr>
        <p:txBody>
          <a:bodyPr/>
          <a:lstStyle>
            <a:lvl1pPr algn="ctr">
              <a:defRPr b="0">
                <a:solidFill>
                  <a:schemeClr val="tx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29264" y="641224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/>
        </p:nvSpPr>
        <p:spPr bwMode="auto">
          <a:xfrm>
            <a:off x="0" y="0"/>
            <a:ext cx="9912016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endParaRPr lang="ja-JP" altLang="en-US" sz="1600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7" name="角丸四角形 6"/>
          <p:cNvSpPr/>
          <p:nvPr userDrawn="1"/>
        </p:nvSpPr>
        <p:spPr bwMode="auto">
          <a:xfrm>
            <a:off x="0" y="0"/>
            <a:ext cx="9912016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endParaRPr lang="ja-JP" altLang="en-US" sz="1600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026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634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ブランク（メインカラー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0" y="0"/>
            <a:ext cx="9906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92460" y="6575112"/>
            <a:ext cx="632346" cy="202260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7437276" y="6592267"/>
            <a:ext cx="23114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bg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gray">
          <a:xfrm>
            <a:off x="0" y="0"/>
            <a:ext cx="9906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2674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72480" y="152636"/>
            <a:ext cx="936104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3405188" y="6597352"/>
            <a:ext cx="3095625" cy="180049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lvl="0" algn="ctr">
              <a:lnSpc>
                <a:spcPct val="140000"/>
              </a:lnSpc>
              <a:spcAft>
                <a:spcPts val="1200"/>
              </a:spcAft>
            </a:pPr>
            <a:r>
              <a:rPr lang="en-US" altLang="ja-JP" sz="900" dirty="0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rPr>
              <a:t>©</a:t>
            </a:r>
            <a:r>
              <a:rPr lang="ja-JP" altLang="en-US" sz="900" dirty="0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rPr>
              <a:t>　</a:t>
            </a:r>
            <a:r>
              <a:rPr kumimoji="1" lang="en-US" altLang="ja-JP" sz="900" kern="1200" dirty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Central  Japan  Industries  Association</a:t>
            </a:r>
            <a:endParaRPr kumimoji="1" lang="en-US" altLang="ja-JP" sz="900" kern="1200" dirty="0">
              <a:solidFill>
                <a:schemeClr val="tx1"/>
              </a:solidFill>
              <a:latin typeface="+mn-ea"/>
              <a:ea typeface="+mn-ea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329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41" r:id="rId2"/>
    <p:sldLayoutId id="2147483742" r:id="rId3"/>
    <p:sldLayoutId id="2147483751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2" r:id="rId12"/>
    <p:sldLayoutId id="2147483753" r:id="rId1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800" kern="1200">
          <a:solidFill>
            <a:schemeClr val="tx1"/>
          </a:solidFill>
          <a:latin typeface="+mj-ea"/>
          <a:ea typeface="+mj-ea"/>
          <a:cs typeface="メイリオ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q.net/business-man-motivation-001264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38784" y="2420888"/>
            <a:ext cx="6228432" cy="744819"/>
          </a:xfrm>
        </p:spPr>
        <p:txBody>
          <a:bodyPr/>
          <a:lstStyle/>
          <a:p>
            <a:r>
              <a:rPr kumimoji="1" lang="ja-JP" altLang="en-US" sz="4400" b="0" dirty="0"/>
              <a:t>研修の目的と進め方</a:t>
            </a:r>
          </a:p>
        </p:txBody>
      </p:sp>
      <p:sp>
        <p:nvSpPr>
          <p:cNvPr id="4" name="サブタイトル 2">
            <a:extLst>
              <a:ext uri="{FF2B5EF4-FFF2-40B4-BE49-F238E27FC236}">
                <a16:creationId xmlns:a16="http://schemas.microsoft.com/office/drawing/2014/main" id="{2AE619B7-E1F3-41CF-A918-57BE10A5DCE4}"/>
              </a:ext>
            </a:extLst>
          </p:cNvPr>
          <p:cNvSpPr txBox="1">
            <a:spLocks/>
          </p:cNvSpPr>
          <p:nvPr/>
        </p:nvSpPr>
        <p:spPr>
          <a:xfrm>
            <a:off x="1186114" y="4005064"/>
            <a:ext cx="7533772" cy="1201738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itchFamily="34" charset="0"/>
              <a:buNone/>
            </a:pPr>
            <a:r>
              <a:rPr lang="en-US" altLang="ja-JP" sz="2800" dirty="0">
                <a:solidFill>
                  <a:schemeClr val="tx2"/>
                </a:solidFill>
              </a:rPr>
              <a:t>NYS</a:t>
            </a:r>
            <a:r>
              <a:rPr lang="ja-JP" altLang="en-US" sz="2800" dirty="0">
                <a:solidFill>
                  <a:schemeClr val="tx2"/>
                </a:solidFill>
              </a:rPr>
              <a:t>センター　企画管理部</a:t>
            </a:r>
            <a:endParaRPr lang="en-US" altLang="ja-JP" sz="2800" dirty="0">
              <a:solidFill>
                <a:schemeClr val="tx2"/>
              </a:solidFill>
            </a:endParaRPr>
          </a:p>
          <a:p>
            <a:pPr marL="0" indent="0" algn="ctr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2000" dirty="0">
                <a:solidFill>
                  <a:schemeClr val="tx2"/>
                </a:solidFill>
              </a:rPr>
              <a:t>講師：一般社団法人　中部</a:t>
            </a:r>
            <a:r>
              <a:rPr lang="ja-JP" altLang="en-US" sz="2000">
                <a:solidFill>
                  <a:schemeClr val="tx2"/>
                </a:solidFill>
              </a:rPr>
              <a:t>産業連盟　和田清高</a:t>
            </a:r>
            <a:endParaRPr lang="ja-JP" alt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88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40AEFF27-84A2-413C-9865-31C37D9F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CF4E9C-F4C6-4E7A-9488-363F0232404B}"/>
              </a:ext>
            </a:extLst>
          </p:cNvPr>
          <p:cNvSpPr txBox="1"/>
          <p:nvPr/>
        </p:nvSpPr>
        <p:spPr>
          <a:xfrm>
            <a:off x="776536" y="1338734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目的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algn="just"/>
            <a:br>
              <a:rPr kumimoji="1" lang="en-US" altLang="ja-JP" sz="2400" dirty="0"/>
            </a:br>
            <a:r>
              <a:rPr kumimoji="1" lang="en-US" altLang="ja-JP" sz="2400" dirty="0"/>
              <a:t>NYS</a:t>
            </a:r>
            <a:r>
              <a:rPr kumimoji="1" lang="ja-JP" altLang="en-US" sz="2400" dirty="0"/>
              <a:t>の理解と部長マネジメントにおける実践</a:t>
            </a:r>
            <a:endParaRPr kumimoji="1" lang="en-US" altLang="ja-JP" sz="2400" dirty="0"/>
          </a:p>
          <a:p>
            <a:pPr algn="just"/>
            <a:endParaRPr lang="en-US" altLang="ja-JP" sz="2400" dirty="0"/>
          </a:p>
          <a:p>
            <a:pPr algn="just"/>
            <a:r>
              <a:rPr lang="ja-JP" altLang="en-US" sz="2400" dirty="0">
                <a:solidFill>
                  <a:srgbClr val="FF0000"/>
                </a:solidFill>
              </a:rPr>
              <a:t>実施内容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algn="just"/>
            <a:endParaRPr lang="en-US" altLang="ja-JP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ja-JP" altLang="en-US" sz="2400" dirty="0"/>
              <a:t>自職場の目的と機能を正しく定義する</a:t>
            </a:r>
            <a:endParaRPr lang="en-US" altLang="ja-JP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ja-JP" altLang="en-US" sz="2400" dirty="0"/>
              <a:t>現状を理解し、あるべき姿とのギャップを認識</a:t>
            </a:r>
            <a:endParaRPr lang="en-US" altLang="ja-JP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ja-JP" altLang="en-US" sz="2400" dirty="0"/>
              <a:t>目標を示し、部下を通じて達成をはかる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3394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6486" y="548680"/>
            <a:ext cx="9253028" cy="396044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2"/>
                </a:solidFill>
              </a:rPr>
              <a:t>全体のカリキュラム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CD39B62-1334-5095-E6EA-C381046DB53F}"/>
              </a:ext>
            </a:extLst>
          </p:cNvPr>
          <p:cNvSpPr txBox="1">
            <a:spLocks/>
          </p:cNvSpPr>
          <p:nvPr/>
        </p:nvSpPr>
        <p:spPr>
          <a:xfrm>
            <a:off x="416496" y="1412776"/>
            <a:ext cx="9253028" cy="4680520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ja-JP" sz="2800" dirty="0"/>
              <a:t>【第</a:t>
            </a:r>
            <a:r>
              <a:rPr lang="ja-JP" altLang="en-US" sz="2800" dirty="0"/>
              <a:t>１</a:t>
            </a:r>
            <a:r>
              <a:rPr lang="ja-JP" altLang="ja-JP" sz="2800" dirty="0"/>
              <a:t>回】</a:t>
            </a:r>
            <a:endParaRPr lang="en-US" altLang="ja-JP" sz="2800" dirty="0"/>
          </a:p>
          <a:p>
            <a:pPr marL="0" indent="0">
              <a:buFont typeface="Arial" pitchFamily="34" charset="0"/>
              <a:buNone/>
            </a:pPr>
            <a:endParaRPr lang="ja-JP" altLang="ja-JP" sz="11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１．自己紹介</a:t>
            </a: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２．「ドラッカーの実践マネジメント教室」を読んで</a:t>
            </a: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３．自工程完結　～仕事の質の向上にむけて</a:t>
            </a: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４．自部署の課題と対策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　（部長研修提出資料を用いた自部署紹介）　　</a:t>
            </a:r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５．業務整理シートの作成ワークショップ</a:t>
            </a: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６．</a:t>
            </a:r>
            <a:r>
              <a:rPr lang="en-US" altLang="ja-JP" sz="2400" dirty="0"/>
              <a:t>A3</a:t>
            </a:r>
            <a:r>
              <a:rPr lang="ja-JP" altLang="en-US" sz="2400" dirty="0"/>
              <a:t>マネジメントレポート記入心得</a:t>
            </a:r>
            <a:br>
              <a:rPr lang="en-US" altLang="ja-JP" sz="2000" dirty="0"/>
            </a:br>
            <a:r>
              <a:rPr lang="ja-JP" altLang="en-US" sz="1200" dirty="0"/>
              <a:t>　</a:t>
            </a:r>
            <a:endParaRPr lang="en-US" altLang="ja-JP" sz="12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事後課題</a:t>
            </a: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21078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5EB3E8D-4B24-4D0B-9C05-66EFB592F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82756A40-E7F5-8A93-A1AD-A6791A93B582}"/>
              </a:ext>
            </a:extLst>
          </p:cNvPr>
          <p:cNvSpPr txBox="1">
            <a:spLocks/>
          </p:cNvSpPr>
          <p:nvPr/>
        </p:nvSpPr>
        <p:spPr>
          <a:xfrm>
            <a:off x="632520" y="1124744"/>
            <a:ext cx="8424936" cy="5046663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ja-JP" sz="2800" dirty="0"/>
              <a:t>【第２回】</a:t>
            </a:r>
            <a:endParaRPr lang="en-US" altLang="ja-JP" sz="2800" dirty="0"/>
          </a:p>
          <a:p>
            <a:pPr marL="0" indent="0">
              <a:buFont typeface="Arial" pitchFamily="34" charset="0"/>
              <a:buNone/>
            </a:pPr>
            <a:endParaRPr lang="en-US" altLang="ja-JP" sz="2800" dirty="0"/>
          </a:p>
          <a:p>
            <a:pPr marL="0" indent="0">
              <a:buFont typeface="Arial" pitchFamily="34" charset="0"/>
              <a:buNone/>
            </a:pPr>
            <a:endParaRPr lang="en-US" altLang="ja-JP" sz="2800" dirty="0"/>
          </a:p>
          <a:p>
            <a:pPr marL="0" indent="0">
              <a:buFont typeface="Arial" pitchFamily="34" charset="0"/>
              <a:buNone/>
            </a:pP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</a:t>
            </a:r>
            <a:endParaRPr lang="ja-JP" altLang="ja-JP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7CE005-CEEA-A11E-858C-6FCABCD8416E}"/>
              </a:ext>
            </a:extLst>
          </p:cNvPr>
          <p:cNvSpPr txBox="1"/>
          <p:nvPr/>
        </p:nvSpPr>
        <p:spPr>
          <a:xfrm>
            <a:off x="1064568" y="1988840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１．管理者のためのトヨタ生産方式</a:t>
            </a:r>
            <a:endParaRPr lang="ja-JP" altLang="en-US" sz="2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BE0479-AD9F-4B49-4E6B-E3A4505D31F4}"/>
              </a:ext>
            </a:extLst>
          </p:cNvPr>
          <p:cNvSpPr txBox="1"/>
          <p:nvPr/>
        </p:nvSpPr>
        <p:spPr>
          <a:xfrm>
            <a:off x="1067604" y="2460630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２．ケーススタディ</a:t>
            </a:r>
            <a:endParaRPr lang="ja-JP" altLang="en-US" sz="2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0088ECD-C947-12E1-C86E-9CD7C50434A9}"/>
              </a:ext>
            </a:extLst>
          </p:cNvPr>
          <p:cNvSpPr txBox="1"/>
          <p:nvPr/>
        </p:nvSpPr>
        <p:spPr>
          <a:xfrm>
            <a:off x="1352600" y="2996210"/>
            <a:ext cx="6320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400" dirty="0"/>
              <a:t>パワートレーン試作工場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400" dirty="0"/>
              <a:t>電動キックボード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400" dirty="0"/>
              <a:t>新ラインの立ち上げ</a:t>
            </a:r>
            <a:endParaRPr lang="en-US" altLang="ja-JP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ja-JP" altLang="en-US" sz="2400" dirty="0"/>
              <a:t>手作業ラインと自動ライン</a:t>
            </a:r>
            <a:endParaRPr lang="en-US" altLang="ja-JP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97BC99-6C55-81EA-4E92-37E86156EB5B}"/>
              </a:ext>
            </a:extLst>
          </p:cNvPr>
          <p:cNvSpPr txBox="1"/>
          <p:nvPr/>
        </p:nvSpPr>
        <p:spPr>
          <a:xfrm>
            <a:off x="1064568" y="4639619"/>
            <a:ext cx="66967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３．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A3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マネジメントレポート中間レビュー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373737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 </a:t>
            </a:r>
            <a:endParaRPr kumimoji="1" lang="ja-JP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373737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811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69A0ADF-1D87-410D-8FB1-58EBB174F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2" name="図 1" descr="抽象, 挿絵 が含まれている画像&#10;&#10;自動的に生成された説明">
            <a:extLst>
              <a:ext uri="{FF2B5EF4-FFF2-40B4-BE49-F238E27FC236}">
                <a16:creationId xmlns:a16="http://schemas.microsoft.com/office/drawing/2014/main" id="{BC315EF0-DA7E-47A5-BA15-61EA0E6B3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69224" y="5086426"/>
            <a:ext cx="1198975" cy="1366910"/>
          </a:xfrm>
          <a:prstGeom prst="rect">
            <a:avLst/>
          </a:prstGeom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3B80CB7-1AD2-6850-1E80-891A61EAE852}"/>
              </a:ext>
            </a:extLst>
          </p:cNvPr>
          <p:cNvSpPr txBox="1">
            <a:spLocks/>
          </p:cNvSpPr>
          <p:nvPr/>
        </p:nvSpPr>
        <p:spPr>
          <a:xfrm>
            <a:off x="704528" y="1414018"/>
            <a:ext cx="8640960" cy="3672408"/>
          </a:xfr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ja-JP" altLang="ja-JP" sz="2800" dirty="0"/>
              <a:t>【第３回】</a:t>
            </a:r>
            <a:endParaRPr lang="en-US" altLang="ja-JP" sz="2800" dirty="0"/>
          </a:p>
          <a:p>
            <a:pPr marL="0" indent="0">
              <a:buFont typeface="Arial" pitchFamily="34" charset="0"/>
              <a:buNone/>
            </a:pPr>
            <a:endParaRPr lang="ja-JP" altLang="ja-JP" sz="28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１．プロジェクトの提案と推進</a:t>
            </a:r>
            <a:endParaRPr lang="en-US" altLang="ja-JP" sz="2400" dirty="0"/>
          </a:p>
          <a:p>
            <a:pPr marL="0" indent="0">
              <a:buFont typeface="Arial" pitchFamily="34" charset="0"/>
              <a:buNone/>
            </a:pPr>
            <a:r>
              <a:rPr lang="ja-JP" altLang="en-US" sz="2400" dirty="0"/>
              <a:t>　２．</a:t>
            </a:r>
            <a:r>
              <a:rPr lang="en-US" altLang="ja-JP" sz="2400" dirty="0"/>
              <a:t>A3</a:t>
            </a:r>
            <a:r>
              <a:rPr lang="ja-JP" altLang="en-US" sz="2400" dirty="0"/>
              <a:t>マネジメントレポート最終発表 </a:t>
            </a:r>
          </a:p>
          <a:p>
            <a:pPr marL="0" indent="0">
              <a:buFont typeface="Arial" pitchFamily="34" charset="0"/>
              <a:buNone/>
            </a:pPr>
            <a:r>
              <a:rPr lang="en-US" altLang="ja-JP" sz="3600" dirty="0"/>
              <a:t> </a:t>
            </a:r>
            <a:endParaRPr lang="ja-JP" altLang="ja-JP" sz="3600" dirty="0"/>
          </a:p>
          <a:p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1489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A9A7704-428C-432D-B16F-184DF3C96CEA}"/>
              </a:ext>
            </a:extLst>
          </p:cNvPr>
          <p:cNvSpPr/>
          <p:nvPr/>
        </p:nvSpPr>
        <p:spPr bwMode="auto">
          <a:xfrm>
            <a:off x="344488" y="1021877"/>
            <a:ext cx="9217024" cy="720080"/>
          </a:xfrm>
          <a:prstGeom prst="roundRect">
            <a:avLst/>
          </a:prstGeom>
          <a:solidFill>
            <a:schemeClr val="bg2"/>
          </a:solidFill>
          <a:ln w="6350">
            <a:solidFill>
              <a:schemeClr val="bg2"/>
            </a:solidFill>
          </a:ln>
          <a:effectLst/>
        </p:spPr>
        <p:txBody>
    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</a:pPr>
            <a:endParaRPr kumimoji="1" lang="ja-JP" altLang="en-US" sz="1600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2C03F9C-C3E5-450B-834D-4815D05E2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5D9520-4F03-4A76-9757-E1B85251AC71}"/>
              </a:ext>
            </a:extLst>
          </p:cNvPr>
          <p:cNvSpPr txBox="1"/>
          <p:nvPr/>
        </p:nvSpPr>
        <p:spPr>
          <a:xfrm>
            <a:off x="596516" y="1051787"/>
            <a:ext cx="8712968" cy="743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sz="1800" dirty="0"/>
              <a:t>“PART2 </a:t>
            </a:r>
            <a:r>
              <a:rPr lang="ja-JP" altLang="en-US" sz="1800" dirty="0"/>
              <a:t>マネジャーの仕事”について、自身を振り返り、気づいたこと、自己研鑽すべきと感じたことは何です</a:t>
            </a:r>
            <a:r>
              <a:rPr lang="ja-JP" altLang="en-US" sz="1800"/>
              <a:t>か？</a:t>
            </a:r>
            <a:endParaRPr lang="en-US" altLang="ja-JP" sz="18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027E2BD-B5B4-9621-6961-BCACE39591E8}"/>
              </a:ext>
            </a:extLst>
          </p:cNvPr>
          <p:cNvSpPr txBox="1"/>
          <p:nvPr/>
        </p:nvSpPr>
        <p:spPr>
          <a:xfrm>
            <a:off x="402949" y="2127466"/>
            <a:ext cx="921702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ja-JP" sz="2000"/>
              <a:t>1. </a:t>
            </a:r>
            <a:r>
              <a:rPr lang="ja-JP" altLang="en-US" sz="2000"/>
              <a:t>優秀な個人をチームとして助け合い成果を出すそして、社長でさえマネジ</a:t>
            </a:r>
            <a:br>
              <a:rPr lang="en-US" altLang="ja-JP" sz="2000"/>
            </a:br>
            <a:r>
              <a:rPr lang="en-US" altLang="ja-JP" sz="2000"/>
              <a:t>    </a:t>
            </a:r>
            <a:r>
              <a:rPr lang="ja-JP" altLang="en-US" sz="2000"/>
              <a:t>メントする</a:t>
            </a:r>
            <a:endParaRPr lang="en-US" altLang="ja-JP" sz="2000"/>
          </a:p>
          <a:p>
            <a:pPr marL="0" indent="0">
              <a:buNone/>
            </a:pPr>
            <a:r>
              <a:rPr lang="en-US" altLang="ja-JP" sz="2000"/>
              <a:t>2. </a:t>
            </a:r>
            <a:r>
              <a:rPr lang="ja-JP" altLang="en-US" sz="2000"/>
              <a:t>専門家である他部門の同僚と関係を構築し、調整しマネジメントする</a:t>
            </a:r>
            <a:endParaRPr lang="en-US" altLang="ja-JP" sz="2000"/>
          </a:p>
          <a:p>
            <a:pPr marL="0" indent="0">
              <a:buNone/>
            </a:pPr>
            <a:r>
              <a:rPr lang="en-US" altLang="ja-JP" sz="2000"/>
              <a:t>3. </a:t>
            </a:r>
            <a:r>
              <a:rPr lang="ja-JP" altLang="en-US" sz="2000"/>
              <a:t>部下に成果を上げさせる</a:t>
            </a:r>
          </a:p>
          <a:p>
            <a:pPr marL="0" indent="0">
              <a:buNone/>
            </a:pPr>
            <a:r>
              <a:rPr lang="en-US" altLang="ja-JP" sz="2000"/>
              <a:t>4. </a:t>
            </a:r>
            <a:r>
              <a:rPr lang="ja-JP" altLang="en-US" sz="2000"/>
              <a:t>望む未来を手に入れるためにどのような仕事と行動が必要か、目標は何で</a:t>
            </a:r>
            <a:br>
              <a:rPr lang="en-US" altLang="ja-JP" sz="2000"/>
            </a:br>
            <a:r>
              <a:rPr lang="en-US" altLang="ja-JP" sz="2000"/>
              <a:t>    </a:t>
            </a:r>
            <a:r>
              <a:rPr lang="ja-JP" altLang="en-US" sz="2000"/>
              <a:t>あるべきかを考える</a:t>
            </a:r>
            <a:endParaRPr lang="en-US" altLang="ja-JP" sz="2000"/>
          </a:p>
          <a:p>
            <a:pPr marL="0" indent="0">
              <a:buNone/>
            </a:pPr>
            <a:r>
              <a:rPr lang="en-US" altLang="ja-JP" sz="2000"/>
              <a:t>5. </a:t>
            </a:r>
            <a:r>
              <a:rPr lang="ja-JP" altLang="en-US" sz="2000"/>
              <a:t>問題を正しく定義して解決策を全部検討する　不要な決定は行わない</a:t>
            </a:r>
            <a:endParaRPr lang="en-US" altLang="ja-JP" sz="2000"/>
          </a:p>
          <a:p>
            <a:pPr marL="0" indent="0">
              <a:buNone/>
            </a:pPr>
            <a:r>
              <a:rPr lang="en-US" altLang="ja-JP" sz="2000"/>
              <a:t>6</a:t>
            </a:r>
            <a:r>
              <a:rPr lang="ja-JP" altLang="en-US" sz="2000"/>
              <a:t>．ルールやマナーをつくり組織とする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5777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17721A-07F9-7F12-D602-0638A856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89C661B-C900-E78E-54CB-E0EA2C293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828160"/>
              </p:ext>
            </p:extLst>
          </p:nvPr>
        </p:nvGraphicFramePr>
        <p:xfrm>
          <a:off x="560512" y="980728"/>
          <a:ext cx="8928992" cy="5328592"/>
        </p:xfrm>
        <a:graphic>
          <a:graphicData uri="http://schemas.openxmlformats.org/drawingml/2006/table">
            <a:tbl>
              <a:tblPr/>
              <a:tblGrid>
                <a:gridCol w="2131303">
                  <a:extLst>
                    <a:ext uri="{9D8B030D-6E8A-4147-A177-3AD203B41FA5}">
                      <a16:colId xmlns:a16="http://schemas.microsoft.com/office/drawing/2014/main" val="2647113712"/>
                    </a:ext>
                  </a:extLst>
                </a:gridCol>
                <a:gridCol w="3513319">
                  <a:extLst>
                    <a:ext uri="{9D8B030D-6E8A-4147-A177-3AD203B41FA5}">
                      <a16:colId xmlns:a16="http://schemas.microsoft.com/office/drawing/2014/main" val="1479736367"/>
                    </a:ext>
                  </a:extLst>
                </a:gridCol>
                <a:gridCol w="3284370">
                  <a:extLst>
                    <a:ext uri="{9D8B030D-6E8A-4147-A177-3AD203B41FA5}">
                      <a16:colId xmlns:a16="http://schemas.microsoft.com/office/drawing/2014/main" val="2068578555"/>
                    </a:ext>
                  </a:extLst>
                </a:gridCol>
              </a:tblGrid>
              <a:tr h="436394"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関連する章</a:t>
                      </a:r>
                    </a:p>
                  </a:txBody>
                  <a:tcPr marL="9378" marR="9378" marT="93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自身を振り返り思いあたること</a:t>
                      </a:r>
                    </a:p>
                  </a:txBody>
                  <a:tcPr marL="9378" marR="9378" marT="93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自己研鑽すべきこと</a:t>
                      </a:r>
                    </a:p>
                  </a:txBody>
                  <a:tcPr marL="9378" marR="9378" marT="93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342817"/>
                  </a:ext>
                </a:extLst>
              </a:tr>
              <a:tr h="2446099">
                <a:tc>
                  <a:txBody>
                    <a:bodyPr/>
                    <a:lstStyle/>
                    <a:p>
                      <a:pPr lvl="0" algn="l" fontAlgn="t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（１～６で選択）</a:t>
                      </a:r>
                    </a:p>
                  </a:txBody>
                  <a:tcPr marL="9378" marR="9378" marT="937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78" marR="9378" marT="937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78" marR="9378" marT="937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160531"/>
                  </a:ext>
                </a:extLst>
              </a:tr>
              <a:tr h="2446099">
                <a:tc>
                  <a:txBody>
                    <a:bodyPr/>
                    <a:lstStyle/>
                    <a:p>
                      <a:pPr lvl="0" algn="l" fontAlgn="t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（１～６で選択）</a:t>
                      </a:r>
                    </a:p>
                  </a:txBody>
                  <a:tcPr marL="9378" marR="9378" marT="937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78" marR="9378" marT="937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378" marR="9378" marT="937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496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99096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design-2019-06">
  <a:themeElements>
    <a:clrScheme name="presentation-design-2019-06">
      <a:dk1>
        <a:srgbClr val="373737"/>
      </a:dk1>
      <a:lt1>
        <a:srgbClr val="FFFFFF"/>
      </a:lt1>
      <a:dk2>
        <a:srgbClr val="0071BC"/>
      </a:dk2>
      <a:lt2>
        <a:srgbClr val="E2F1FA"/>
      </a:lt2>
      <a:accent1>
        <a:srgbClr val="072F59"/>
      </a:accent1>
      <a:accent2>
        <a:srgbClr val="0071BC"/>
      </a:accent2>
      <a:accent3>
        <a:srgbClr val="FF5050"/>
      </a:accent3>
      <a:accent4>
        <a:srgbClr val="FF9696"/>
      </a:accent4>
      <a:accent5>
        <a:srgbClr val="EAEAEA"/>
      </a:accent5>
      <a:accent6>
        <a:srgbClr val="B0B0B0"/>
      </a:accent6>
      <a:hlink>
        <a:srgbClr val="519EEF"/>
      </a:hlink>
      <a:folHlink>
        <a:srgbClr val="072F59"/>
      </a:folHlink>
    </a:clrScheme>
    <a:fontScheme name="PowerPoint Desig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 smtClean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husanren-template　①" id="{B608AFDB-7508-4F68-9EFB-196D613F13E8}" vid="{B4C5E5B0-8EB4-44D4-8129-EDF64E9B4665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chusanren-template　①</Template>
  <TotalTime>0</TotalTime>
  <Words>371</Words>
  <Application>Microsoft Office PowerPoint</Application>
  <PresentationFormat>A4 210 x 297 mm</PresentationFormat>
  <Paragraphs>63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メイリオ</vt:lpstr>
      <vt:lpstr>游ゴシック</vt:lpstr>
      <vt:lpstr>Arial</vt:lpstr>
      <vt:lpstr>Calibri</vt:lpstr>
      <vt:lpstr>presentation-design-2019-06</vt:lpstr>
      <vt:lpstr>研修の目的と進め方</vt:lpstr>
      <vt:lpstr>PowerPoint プレゼンテーション</vt:lpstr>
      <vt:lpstr>全体のカリキュラム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パワーポイントの品質と生産性を向上させる デザイン・テンプレート ［ バランス型 ］</dc:title>
  <dc:creator>中産連10</dc:creator>
  <cp:lastModifiedBy>清高 和田</cp:lastModifiedBy>
  <cp:revision>56</cp:revision>
  <cp:lastPrinted>2022-05-30T04:11:51Z</cp:lastPrinted>
  <dcterms:created xsi:type="dcterms:W3CDTF">2020-07-01T01:54:34Z</dcterms:created>
  <dcterms:modified xsi:type="dcterms:W3CDTF">2025-06-10T07:02:34Z</dcterms:modified>
</cp:coreProperties>
</file>