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2" r:id="rId2"/>
  </p:sldMasterIdLst>
  <p:notesMasterIdLst>
    <p:notesMasterId r:id="rId20"/>
  </p:notesMasterIdLst>
  <p:sldIdLst>
    <p:sldId id="803" r:id="rId3"/>
    <p:sldId id="805" r:id="rId4"/>
    <p:sldId id="865" r:id="rId5"/>
    <p:sldId id="276" r:id="rId6"/>
    <p:sldId id="278" r:id="rId7"/>
    <p:sldId id="804" r:id="rId8"/>
    <p:sldId id="792" r:id="rId9"/>
    <p:sldId id="277" r:id="rId10"/>
    <p:sldId id="866" r:id="rId11"/>
    <p:sldId id="806" r:id="rId12"/>
    <p:sldId id="807" r:id="rId13"/>
    <p:sldId id="810" r:id="rId14"/>
    <p:sldId id="867" r:id="rId15"/>
    <p:sldId id="808" r:id="rId16"/>
    <p:sldId id="823" r:id="rId17"/>
    <p:sldId id="868" r:id="rId18"/>
    <p:sldId id="80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00"/>
    <a:srgbClr val="FC3210"/>
    <a:srgbClr val="FF66FF"/>
    <a:srgbClr val="FD8003"/>
    <a:srgbClr val="CCFFFF"/>
    <a:srgbClr val="CCFFCC"/>
    <a:srgbClr val="FF99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3397" autoAdjust="0"/>
  </p:normalViewPr>
  <p:slideViewPr>
    <p:cSldViewPr snapToGrid="0">
      <p:cViewPr varScale="1">
        <p:scale>
          <a:sx n="59" d="100"/>
          <a:sy n="59" d="100"/>
        </p:scale>
        <p:origin x="179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1C795-996E-46C5-913A-8476CBBDEBF2}" type="datetimeFigureOut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97D8F-D5D0-492A-ADFC-E2BB7E0A9E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806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97D8F-D5D0-492A-ADFC-E2BB7E0A9E6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488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97D8F-D5D0-492A-ADFC-E2BB7E0A9E6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3785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97D8F-D5D0-492A-ADFC-E2BB7E0A9E6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53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F76C5-E640-F67F-EBDA-3030BB4FF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ACCDCE-5B25-B33D-1260-E364F8A71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CB5FDD-31E6-6ED9-472E-8BC66647D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E1C346-ED8A-AB82-F1A0-01EB8F92E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97D8F-D5D0-492A-ADFC-E2BB7E0A9E6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9933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60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197D8F-D5D0-492A-ADFC-E2BB7E0A9E6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98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9E253-71FC-4B3B-9BDC-2480977395E4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37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B788-F097-4D86-8E59-E04AC082BF06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80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ECAAB-2532-433B-9CF8-705A91DA6528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7472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BA3C51-82ED-384B-FAAA-8385D0DE8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4F4AFDE-4FC5-6010-E301-80961CAA6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965FFD-33DC-DB31-6157-00A0616F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2288-218E-4AC5-A9F6-B0A5AE2E8098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D959E19-5ED1-8691-AD3C-BA193EE78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C47DE95-B289-C1CF-2C8C-EED08225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1446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DC64C2-2AB0-DC5B-321D-DCF63D58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78EB17-00A3-2BAE-D130-4E5B574F4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4FA894-2729-9747-0479-4C66F310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3C55-C3E9-40B8-86AE-62EE0A42A18B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02FAD8-F97F-10B3-892A-92BB77AE0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63111D-4AF8-C077-F2D6-FAB5049A1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4708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CBCCEA-1AC8-C13B-7688-61836A25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14BA68E-B61F-2F45-5879-E140CDD38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7F9497E-069C-1DC3-D5B6-94856DB9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3E2-8270-4188-8F6A-1F0E1E2C53B8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6CA1204-ECB8-CA02-C0F5-A9DCAB35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5C21DF-3F7B-264C-C035-2C59CBFCA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69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E4528E-9466-54E2-10FF-57BD7D19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6D60E6-7BC0-7225-A613-C5E4977FE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5CCFDB1-A616-2BEA-D7B1-908C29C19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2D66A3-1B8D-1454-9A89-300E8632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BE6C4-8D1A-48B2-9FFF-8ABC36A4AF15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5F0BB86-4D67-2D62-33A8-E2756A5C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8A0C84F-5ED7-392A-5813-B7E65A68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70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D9E289-3E76-D912-9A62-7758B704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81429C4-59BD-6424-5E14-BEE914D3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B7CD9A2-6A33-65B1-83CF-F586F6AD3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3B33F08-A9B2-9B49-4BA6-CACA54815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F046FFD-11E5-7BA5-AB50-295F3C61E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89F3479-6CF0-1FC1-3586-4401C481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90CDE-3320-4C23-9D21-E41326D3F1FE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59ACF26-6B6E-F236-2426-9930DDE3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74C2693-AA26-6517-EC03-EA69EBFFB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790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06B466-FD22-B5B1-DD98-14CAE54E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6BDF07B-1E92-C8A8-E91B-CC986FB4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F3D6A-95FF-42D2-A648-9966F0122201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84EB7FE-782B-EA15-CF0E-F41B71F6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680073-8A0A-3637-04D2-61369297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544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66E663F-26B0-BBEC-BFC9-0E709DC4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DAA1-8733-463D-A237-3E47D581622F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BF2A59E-B245-CB90-63C5-2B9FACE8C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F2CC92-4C13-5EC0-F0AD-24A6869C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350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CEFE4E-4C57-3262-B561-1531F59F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C99E7A-57F3-73A3-B952-D877CE722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E0D1F0D-923E-D2C2-3703-2E9AAF051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D1C618-61CC-7733-C5CB-740D76B98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455D1-E96D-4F21-BB9F-D7ABB9389779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22E6599-3186-5EB5-3037-161374B5D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3B0F7-0CE2-DA3C-997F-6D134EAD5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356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48967-6736-4315-96F5-5B7C13344ED3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1297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FEB906-CF95-73A4-3B98-07C8CE21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4BF17C9-8D90-A88B-987A-ADC3B2C46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98262BB-E233-FE2D-A28E-B9D9F6B72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FDCAA2-ED0C-DDCB-F1F4-0A64D9B8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1E54C-AA87-4E60-AAC4-D19E4EDA5564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9AC8627-D27E-8986-C064-BEB2C1510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97FAA77-C8FA-62EA-EB10-F78296367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543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E67988-5DA3-83A7-209A-9993B667A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CBFE233-9F21-F3F6-C400-02B420F8A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93A6AF1-5C05-DFE7-2391-BFE9B6A88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E00B-755E-40D2-BBD6-9C9842443995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A26B785-5B0B-F6E6-058A-E142DB10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760029-AEC6-9654-247E-CD9A43FC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441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B6C42645-FB83-5D24-8205-C81AA81E2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D4D8FBE-3CD1-5510-5E86-325465D29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81D3E6-4654-3011-BABF-36E62603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A1FBF-5EE2-4026-9668-2A2C0E7E4D8B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18D633-48C7-9424-9155-2947B5A0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D35DF8-FDD4-B83C-F766-FF7DF68BA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48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F97AA-6EFC-4EF9-B84D-5A7A70ADAF6A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268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839CB-5022-48AA-9CCE-454C60265C69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041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5AD3E-3FB6-40DE-B03B-8CCEFCF42D4B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10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4C4A4-FAB3-48FF-9C46-75FE210BEE33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01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A7198-02CD-43F2-A92A-26524474D6A1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890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3B2D8-38D2-45CF-ABEC-05D6FEBEEF28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370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5E512-AD24-454F-960A-801C4BAC1AE1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92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68B6F-7801-4A8A-927F-A081B6E3C296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DA65D-BA49-41A3-8CA3-2EEE4CF459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32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05BD67A-5316-82DD-BD51-DE42DAA2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C30D3ED-A9C6-DEF1-4DFD-85F21A725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C0D449-284E-E302-2873-93A2B3E64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82442-8BAB-4670-8534-A72E007B37E8}" type="datetime1">
              <a:rPr kumimoji="1" lang="ja-JP" altLang="en-US" smtClean="0"/>
              <a:t>2025/6/10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ECFBF58-6B47-C536-9739-0BBD26270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ACF4D74-DC8E-436C-7F38-7638D47F93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8D2EE-EA15-4D65-9882-90D28E4EB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867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D403F-78AF-218E-9152-936A819B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1F58EC-2D1A-3239-75A9-5F7BF132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0B3F7C-E343-CF40-0486-1753853B9A8A}"/>
              </a:ext>
            </a:extLst>
          </p:cNvPr>
          <p:cNvSpPr txBox="1"/>
          <p:nvPr/>
        </p:nvSpPr>
        <p:spPr>
          <a:xfrm>
            <a:off x="3009885" y="5322166"/>
            <a:ext cx="4312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車載用コンピュータ</a:t>
            </a:r>
            <a:endParaRPr lang="en-US" altLang="ja-JP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制御ブレーキ（</a:t>
            </a:r>
            <a:r>
              <a:rPr lang="en-US" altLang="ja-JP" sz="2400"/>
              <a:t>ABS</a:t>
            </a:r>
            <a:r>
              <a:rPr lang="ja-JP" altLang="en-US" sz="2400"/>
              <a:t>）</a:t>
            </a:r>
            <a:endParaRPr lang="en-US" altLang="ja-JP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/>
              <a:t>HV</a:t>
            </a:r>
            <a:r>
              <a:rPr lang="ja-JP" altLang="en-US" sz="2400"/>
              <a:t>用インバータ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DE3D28-E58E-99C3-A8CE-B85C500743CB}"/>
              </a:ext>
            </a:extLst>
          </p:cNvPr>
          <p:cNvSpPr txBox="1"/>
          <p:nvPr/>
        </p:nvSpPr>
        <p:spPr>
          <a:xfrm>
            <a:off x="594232" y="11432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/>
              <a:t>広瀬工場</a:t>
            </a:r>
            <a:endParaRPr lang="en-US" altLang="ja-JP" sz="2400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50198A5-CF7A-EAB0-8C4B-FF1B59E29C47}"/>
              </a:ext>
            </a:extLst>
          </p:cNvPr>
          <p:cNvSpPr txBox="1"/>
          <p:nvPr/>
        </p:nvSpPr>
        <p:spPr>
          <a:xfrm>
            <a:off x="1406572" y="4294797"/>
            <a:ext cx="8169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実験工場</a:t>
            </a:r>
            <a:endParaRPr lang="en-US" altLang="ja-JP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/>
              <a:t>生産部門ではなく</a:t>
            </a:r>
            <a:r>
              <a:rPr lang="ja-JP" altLang="en-US" sz="2400" b="1"/>
              <a:t>生産技術部門に所属</a:t>
            </a:r>
            <a:endParaRPr lang="ja-JP" altLang="en-US" sz="2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EB55776-B4A7-C3DD-AF67-EBCB89C87304}"/>
              </a:ext>
            </a:extLst>
          </p:cNvPr>
          <p:cNvSpPr txBox="1"/>
          <p:nvPr/>
        </p:nvSpPr>
        <p:spPr>
          <a:xfrm>
            <a:off x="2126192" y="1132042"/>
            <a:ext cx="6080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当時トヨタで唯一の電子工場　</a:t>
            </a:r>
            <a:r>
              <a:rPr lang="en-US" altLang="ja-JP" sz="2400"/>
              <a:t>1990</a:t>
            </a:r>
            <a:r>
              <a:rPr lang="ja-JP" altLang="en-US" sz="2400"/>
              <a:t>年設立</a:t>
            </a:r>
          </a:p>
          <a:p>
            <a:r>
              <a:rPr lang="ja-JP" altLang="en-US" sz="2400"/>
              <a:t>現在はデンソーの広瀬事業所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8E09888-4056-AFE7-D046-68FFC3FD4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36" y="2049028"/>
            <a:ext cx="5516742" cy="2159780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1A5D97D-4BEC-2120-4650-001E34722398}"/>
              </a:ext>
            </a:extLst>
          </p:cNvPr>
          <p:cNvSpPr txBox="1"/>
          <p:nvPr/>
        </p:nvSpPr>
        <p:spPr>
          <a:xfrm>
            <a:off x="1006492" y="5322166"/>
            <a:ext cx="21726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u="sng"/>
              <a:t>主力生産品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2FD7B4B0-A205-4412-7F05-0277B7BC2942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A3A191-809E-6E2F-53D2-FE77A79BBD4B}"/>
              </a:ext>
            </a:extLst>
          </p:cNvPr>
          <p:cNvSpPr txBox="1"/>
          <p:nvPr/>
        </p:nvSpPr>
        <p:spPr>
          <a:xfrm>
            <a:off x="352203" y="286167"/>
            <a:ext cx="7391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事例研究（新ライン立ち上げ）</a:t>
            </a:r>
          </a:p>
        </p:txBody>
      </p:sp>
    </p:spTree>
    <p:extLst>
      <p:ext uri="{BB962C8B-B14F-4D97-AF65-F5344CB8AC3E}">
        <p14:creationId xmlns:p14="http://schemas.microsoft.com/office/powerpoint/2010/main" val="521834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44D0B5-1939-B795-F706-32F997C3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E11B6E8-AC6A-5F4B-92E5-BB351071B58C}"/>
              </a:ext>
            </a:extLst>
          </p:cNvPr>
          <p:cNvSpPr/>
          <p:nvPr/>
        </p:nvSpPr>
        <p:spPr>
          <a:xfrm>
            <a:off x="3676376" y="3991388"/>
            <a:ext cx="2020153" cy="2183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E5152F1-F2B3-B84D-2A43-BD278EB434BD}"/>
              </a:ext>
            </a:extLst>
          </p:cNvPr>
          <p:cNvSpPr/>
          <p:nvPr/>
        </p:nvSpPr>
        <p:spPr>
          <a:xfrm flipV="1">
            <a:off x="7621858" y="4247284"/>
            <a:ext cx="161499" cy="7142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3F62871-7301-417E-95DF-99AFB7E09728}"/>
              </a:ext>
            </a:extLst>
          </p:cNvPr>
          <p:cNvSpPr/>
          <p:nvPr/>
        </p:nvSpPr>
        <p:spPr>
          <a:xfrm>
            <a:off x="3677513" y="4999048"/>
            <a:ext cx="2020153" cy="2183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0E3E9FD-60F3-D11C-4C00-CF5A2773BECE}"/>
              </a:ext>
            </a:extLst>
          </p:cNvPr>
          <p:cNvSpPr/>
          <p:nvPr/>
        </p:nvSpPr>
        <p:spPr>
          <a:xfrm>
            <a:off x="5763204" y="3506894"/>
            <a:ext cx="2020153" cy="7142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6B1380D-1CF3-A6F8-7D92-DD9CD1E0A86C}"/>
              </a:ext>
            </a:extLst>
          </p:cNvPr>
          <p:cNvSpPr/>
          <p:nvPr/>
        </p:nvSpPr>
        <p:spPr>
          <a:xfrm>
            <a:off x="3676306" y="5280343"/>
            <a:ext cx="545909" cy="69338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FB983C2-477E-EBA2-B7BA-0DA8AD0BE6C3}"/>
              </a:ext>
            </a:extLst>
          </p:cNvPr>
          <p:cNvGrpSpPr/>
          <p:nvPr/>
        </p:nvGrpSpPr>
        <p:grpSpPr>
          <a:xfrm>
            <a:off x="3676306" y="4748839"/>
            <a:ext cx="532333" cy="714232"/>
            <a:chOff x="3957851" y="450376"/>
            <a:chExt cx="941695" cy="1108880"/>
          </a:xfrm>
        </p:grpSpPr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80EAE620-8F49-D71D-9D03-9DA977A8032E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EBC20AE0-15B1-8FBB-9D30-389533A2E099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4C263E8-5725-A744-17EA-EBC7DEB84653}"/>
              </a:ext>
            </a:extLst>
          </p:cNvPr>
          <p:cNvGrpSpPr/>
          <p:nvPr/>
        </p:nvGrpSpPr>
        <p:grpSpPr>
          <a:xfrm>
            <a:off x="4222215" y="4739741"/>
            <a:ext cx="532333" cy="714232"/>
            <a:chOff x="3957851" y="450376"/>
            <a:chExt cx="941695" cy="1108880"/>
          </a:xfrm>
        </p:grpSpPr>
        <p:sp>
          <p:nvSpPr>
            <p:cNvPr id="19" name="円弧 18">
              <a:extLst>
                <a:ext uri="{FF2B5EF4-FFF2-40B4-BE49-F238E27FC236}">
                  <a16:creationId xmlns:a16="http://schemas.microsoft.com/office/drawing/2014/main" id="{B18431B8-4C5D-B5BC-C177-F225E2C9212D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F4766554-EDA3-31B0-C440-B13EFFDA5CC7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989ECE4-C537-8B20-39FA-78BB8D8E36F0}"/>
              </a:ext>
            </a:extLst>
          </p:cNvPr>
          <p:cNvGrpSpPr/>
          <p:nvPr/>
        </p:nvGrpSpPr>
        <p:grpSpPr>
          <a:xfrm>
            <a:off x="4821223" y="4748839"/>
            <a:ext cx="532333" cy="714232"/>
            <a:chOff x="3957851" y="450376"/>
            <a:chExt cx="941695" cy="1108880"/>
          </a:xfrm>
        </p:grpSpPr>
        <p:sp>
          <p:nvSpPr>
            <p:cNvPr id="22" name="円弧 21">
              <a:extLst>
                <a:ext uri="{FF2B5EF4-FFF2-40B4-BE49-F238E27FC236}">
                  <a16:creationId xmlns:a16="http://schemas.microsoft.com/office/drawing/2014/main" id="{AFF508EE-391E-E3D0-BE34-5FFE9C9CB0C8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15C357C2-B57B-DA88-9363-9BD7597AF10C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A451207-0F7B-D10E-9AB7-BD9594551E41}"/>
              </a:ext>
            </a:extLst>
          </p:cNvPr>
          <p:cNvGrpSpPr/>
          <p:nvPr/>
        </p:nvGrpSpPr>
        <p:grpSpPr>
          <a:xfrm flipV="1">
            <a:off x="3574017" y="3777276"/>
            <a:ext cx="532333" cy="714232"/>
            <a:chOff x="3957851" y="450376"/>
            <a:chExt cx="941695" cy="1108880"/>
          </a:xfrm>
        </p:grpSpPr>
        <p:sp>
          <p:nvSpPr>
            <p:cNvPr id="25" name="円弧 24">
              <a:extLst>
                <a:ext uri="{FF2B5EF4-FFF2-40B4-BE49-F238E27FC236}">
                  <a16:creationId xmlns:a16="http://schemas.microsoft.com/office/drawing/2014/main" id="{5206B2E3-B137-54BB-3C52-EDEA19220409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80A5940B-B604-C849-AE25-9598365E0DA1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39D61921-BDCD-2781-E9CD-144AFF59FA43}"/>
              </a:ext>
            </a:extLst>
          </p:cNvPr>
          <p:cNvGrpSpPr/>
          <p:nvPr/>
        </p:nvGrpSpPr>
        <p:grpSpPr>
          <a:xfrm flipV="1">
            <a:off x="4106068" y="3754828"/>
            <a:ext cx="532333" cy="714232"/>
            <a:chOff x="3957851" y="450376"/>
            <a:chExt cx="941695" cy="1108880"/>
          </a:xfrm>
        </p:grpSpPr>
        <p:sp>
          <p:nvSpPr>
            <p:cNvPr id="28" name="円弧 27">
              <a:extLst>
                <a:ext uri="{FF2B5EF4-FFF2-40B4-BE49-F238E27FC236}">
                  <a16:creationId xmlns:a16="http://schemas.microsoft.com/office/drawing/2014/main" id="{25122B86-BE70-C1D3-94F1-2B62055DFD92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CE83F08B-6EAB-29F5-4660-79E2016E1393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7962C18F-C9A1-561C-AC68-DCA8A3F80CC9}"/>
              </a:ext>
            </a:extLst>
          </p:cNvPr>
          <p:cNvGrpSpPr/>
          <p:nvPr/>
        </p:nvGrpSpPr>
        <p:grpSpPr>
          <a:xfrm flipV="1">
            <a:off x="4650627" y="3765064"/>
            <a:ext cx="532333" cy="714232"/>
            <a:chOff x="3957851" y="450376"/>
            <a:chExt cx="941695" cy="1108880"/>
          </a:xfrm>
        </p:grpSpPr>
        <p:sp>
          <p:nvSpPr>
            <p:cNvPr id="31" name="円弧 30">
              <a:extLst>
                <a:ext uri="{FF2B5EF4-FFF2-40B4-BE49-F238E27FC236}">
                  <a16:creationId xmlns:a16="http://schemas.microsoft.com/office/drawing/2014/main" id="{2F03B9EF-7579-9E82-44C4-03BA32034C16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DFA5D8AD-9370-0EAB-B1FF-57C32EFC441B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5727E18D-37CC-1042-631A-2F31BB61442B}"/>
              </a:ext>
            </a:extLst>
          </p:cNvPr>
          <p:cNvGrpSpPr/>
          <p:nvPr/>
        </p:nvGrpSpPr>
        <p:grpSpPr>
          <a:xfrm flipV="1">
            <a:off x="5249635" y="3715210"/>
            <a:ext cx="532333" cy="714232"/>
            <a:chOff x="3957851" y="450376"/>
            <a:chExt cx="941695" cy="1108880"/>
          </a:xfrm>
        </p:grpSpPr>
        <p:sp>
          <p:nvSpPr>
            <p:cNvPr id="34" name="円弧 33">
              <a:extLst>
                <a:ext uri="{FF2B5EF4-FFF2-40B4-BE49-F238E27FC236}">
                  <a16:creationId xmlns:a16="http://schemas.microsoft.com/office/drawing/2014/main" id="{57B433D8-4B21-E54E-90E4-5334186BA5A3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B0EC9ACB-CE2A-D7EE-887A-0B2A7BD51413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1BC831E-898D-D812-0B6A-15C7DA3363DE}"/>
              </a:ext>
            </a:extLst>
          </p:cNvPr>
          <p:cNvSpPr/>
          <p:nvPr/>
        </p:nvSpPr>
        <p:spPr>
          <a:xfrm>
            <a:off x="5777277" y="4982937"/>
            <a:ext cx="2020153" cy="7142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E6F216F-8F73-C699-4C5E-734E962C078B}"/>
              </a:ext>
            </a:extLst>
          </p:cNvPr>
          <p:cNvSpPr/>
          <p:nvPr/>
        </p:nvSpPr>
        <p:spPr>
          <a:xfrm>
            <a:off x="1144411" y="3523005"/>
            <a:ext cx="2079335" cy="714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4B907025-C71B-CD6F-4867-B3ED48C74269}"/>
              </a:ext>
            </a:extLst>
          </p:cNvPr>
          <p:cNvCxnSpPr>
            <a:cxnSpLocks/>
          </p:cNvCxnSpPr>
          <p:nvPr/>
        </p:nvCxnSpPr>
        <p:spPr>
          <a:xfrm>
            <a:off x="5266782" y="3749143"/>
            <a:ext cx="382314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BA449149-8D21-E7EE-2EBC-606C27E7D2E4}"/>
              </a:ext>
            </a:extLst>
          </p:cNvPr>
          <p:cNvCxnSpPr>
            <a:cxnSpLocks/>
          </p:cNvCxnSpPr>
          <p:nvPr/>
        </p:nvCxnSpPr>
        <p:spPr>
          <a:xfrm flipH="1">
            <a:off x="4534480" y="5464397"/>
            <a:ext cx="2867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DF87F794-3683-B227-4EBB-95FB411EC241}"/>
              </a:ext>
            </a:extLst>
          </p:cNvPr>
          <p:cNvGrpSpPr/>
          <p:nvPr/>
        </p:nvGrpSpPr>
        <p:grpSpPr>
          <a:xfrm>
            <a:off x="6361628" y="3391003"/>
            <a:ext cx="245659" cy="897790"/>
            <a:chOff x="383982" y="-1380962"/>
            <a:chExt cx="216978" cy="747590"/>
          </a:xfrm>
        </p:grpSpPr>
        <p:sp>
          <p:nvSpPr>
            <p:cNvPr id="64" name="フリーフォーム: 図形 63">
              <a:extLst>
                <a:ext uri="{FF2B5EF4-FFF2-40B4-BE49-F238E27FC236}">
                  <a16:creationId xmlns:a16="http://schemas.microsoft.com/office/drawing/2014/main" id="{238B73DD-5509-BFF4-EF4F-034F19952553}"/>
                </a:ext>
              </a:extLst>
            </p:cNvPr>
            <p:cNvSpPr/>
            <p:nvPr/>
          </p:nvSpPr>
          <p:spPr>
            <a:xfrm>
              <a:off x="383982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フリーフォーム: 図形 64">
              <a:extLst>
                <a:ext uri="{FF2B5EF4-FFF2-40B4-BE49-F238E27FC236}">
                  <a16:creationId xmlns:a16="http://schemas.microsoft.com/office/drawing/2014/main" id="{E6BED5F7-5D19-C63B-394A-80898CF4830D}"/>
                </a:ext>
              </a:extLst>
            </p:cNvPr>
            <p:cNvSpPr/>
            <p:nvPr/>
          </p:nvSpPr>
          <p:spPr>
            <a:xfrm>
              <a:off x="435588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フリーフォーム: 図形 65">
              <a:extLst>
                <a:ext uri="{FF2B5EF4-FFF2-40B4-BE49-F238E27FC236}">
                  <a16:creationId xmlns:a16="http://schemas.microsoft.com/office/drawing/2014/main" id="{B580F9DB-7DE9-2E05-7B94-597D6DC88306}"/>
                </a:ext>
              </a:extLst>
            </p:cNvPr>
            <p:cNvSpPr/>
            <p:nvPr/>
          </p:nvSpPr>
          <p:spPr>
            <a:xfrm>
              <a:off x="490712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0391E78F-E0E8-1D7A-69E8-A664A2CBE2F9}"/>
              </a:ext>
            </a:extLst>
          </p:cNvPr>
          <p:cNvGrpSpPr/>
          <p:nvPr/>
        </p:nvGrpSpPr>
        <p:grpSpPr>
          <a:xfrm>
            <a:off x="6393297" y="4883157"/>
            <a:ext cx="245659" cy="897790"/>
            <a:chOff x="383982" y="-1380962"/>
            <a:chExt cx="216978" cy="747590"/>
          </a:xfrm>
        </p:grpSpPr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E301BD97-06B7-7421-A326-F458E234FA6C}"/>
                </a:ext>
              </a:extLst>
            </p:cNvPr>
            <p:cNvSpPr/>
            <p:nvPr/>
          </p:nvSpPr>
          <p:spPr>
            <a:xfrm>
              <a:off x="383982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507370BB-B7C8-2673-BC2B-49238DAC6420}"/>
                </a:ext>
              </a:extLst>
            </p:cNvPr>
            <p:cNvSpPr/>
            <p:nvPr/>
          </p:nvSpPr>
          <p:spPr>
            <a:xfrm>
              <a:off x="435588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: 図形 69">
              <a:extLst>
                <a:ext uri="{FF2B5EF4-FFF2-40B4-BE49-F238E27FC236}">
                  <a16:creationId xmlns:a16="http://schemas.microsoft.com/office/drawing/2014/main" id="{CFC4514C-4A93-B89C-D414-365F20BF0DCA}"/>
                </a:ext>
              </a:extLst>
            </p:cNvPr>
            <p:cNvSpPr/>
            <p:nvPr/>
          </p:nvSpPr>
          <p:spPr>
            <a:xfrm>
              <a:off x="490712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右中かっこ 72">
            <a:extLst>
              <a:ext uri="{FF2B5EF4-FFF2-40B4-BE49-F238E27FC236}">
                <a16:creationId xmlns:a16="http://schemas.microsoft.com/office/drawing/2014/main" id="{0FE4A94F-57A5-0D99-A81F-07ED21458A86}"/>
              </a:ext>
            </a:extLst>
          </p:cNvPr>
          <p:cNvSpPr/>
          <p:nvPr/>
        </p:nvSpPr>
        <p:spPr>
          <a:xfrm rot="16200000">
            <a:off x="5757693" y="25848"/>
            <a:ext cx="224099" cy="3665729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4C6DDA52-D53B-0D0D-5A89-A3E8B6F03CFA}"/>
              </a:ext>
            </a:extLst>
          </p:cNvPr>
          <p:cNvSpPr txBox="1"/>
          <p:nvPr/>
        </p:nvSpPr>
        <p:spPr>
          <a:xfrm>
            <a:off x="667658" y="2991838"/>
            <a:ext cx="202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IPM</a:t>
            </a:r>
            <a:r>
              <a:rPr kumimoji="1" lang="ja-JP" altLang="en-US"/>
              <a:t>自動ライン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83E8006E-ED39-A868-1EDF-2BB2D9E1CE8D}"/>
              </a:ext>
            </a:extLst>
          </p:cNvPr>
          <p:cNvSpPr txBox="1"/>
          <p:nvPr/>
        </p:nvSpPr>
        <p:spPr>
          <a:xfrm>
            <a:off x="5029087" y="1337810"/>
            <a:ext cx="195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最終組付ライン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A760538-7CD6-4914-1DEB-2CC59C97C883}"/>
              </a:ext>
            </a:extLst>
          </p:cNvPr>
          <p:cNvSpPr txBox="1"/>
          <p:nvPr/>
        </p:nvSpPr>
        <p:spPr>
          <a:xfrm>
            <a:off x="5985182" y="2089830"/>
            <a:ext cx="164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自動ゾーン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77C78E3C-6A13-5C8F-80EC-69448CD6CC4C}"/>
              </a:ext>
            </a:extLst>
          </p:cNvPr>
          <p:cNvSpPr txBox="1"/>
          <p:nvPr/>
        </p:nvSpPr>
        <p:spPr>
          <a:xfrm>
            <a:off x="3644299" y="5340839"/>
            <a:ext cx="974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出荷</a:t>
            </a:r>
            <a:endParaRPr kumimoji="1" lang="en-US" altLang="ja-JP"/>
          </a:p>
          <a:p>
            <a:r>
              <a:rPr kumimoji="1" lang="en-US" altLang="ja-JP"/>
              <a:t>AGV</a:t>
            </a:r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FE9EAEF-BCBD-34BE-F6C2-6558E99CA6B3}"/>
              </a:ext>
            </a:extLst>
          </p:cNvPr>
          <p:cNvSpPr/>
          <p:nvPr/>
        </p:nvSpPr>
        <p:spPr>
          <a:xfrm flipV="1">
            <a:off x="1022672" y="3454765"/>
            <a:ext cx="214806" cy="883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310437B7-6F0F-460F-6509-F28A6523032A}"/>
              </a:ext>
            </a:extLst>
          </p:cNvPr>
          <p:cNvGrpSpPr/>
          <p:nvPr/>
        </p:nvGrpSpPr>
        <p:grpSpPr>
          <a:xfrm>
            <a:off x="1047852" y="3415115"/>
            <a:ext cx="285076" cy="897790"/>
            <a:chOff x="383982" y="-1380962"/>
            <a:chExt cx="216978" cy="747590"/>
          </a:xfrm>
        </p:grpSpPr>
        <p:sp>
          <p:nvSpPr>
            <p:cNvPr id="52" name="フリーフォーム: 図形 51">
              <a:extLst>
                <a:ext uri="{FF2B5EF4-FFF2-40B4-BE49-F238E27FC236}">
                  <a16:creationId xmlns:a16="http://schemas.microsoft.com/office/drawing/2014/main" id="{E23A50E4-0FF8-C627-2899-27C3DA976BE3}"/>
                </a:ext>
              </a:extLst>
            </p:cNvPr>
            <p:cNvSpPr/>
            <p:nvPr/>
          </p:nvSpPr>
          <p:spPr>
            <a:xfrm>
              <a:off x="383982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フリーフォーム: 図形 52">
              <a:extLst>
                <a:ext uri="{FF2B5EF4-FFF2-40B4-BE49-F238E27FC236}">
                  <a16:creationId xmlns:a16="http://schemas.microsoft.com/office/drawing/2014/main" id="{C8BF0452-FD4E-A142-56AF-1F632448FDE1}"/>
                </a:ext>
              </a:extLst>
            </p:cNvPr>
            <p:cNvSpPr/>
            <p:nvPr/>
          </p:nvSpPr>
          <p:spPr>
            <a:xfrm>
              <a:off x="435588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フリーフォーム: 図形 53">
              <a:extLst>
                <a:ext uri="{FF2B5EF4-FFF2-40B4-BE49-F238E27FC236}">
                  <a16:creationId xmlns:a16="http://schemas.microsoft.com/office/drawing/2014/main" id="{01B403E2-ABD2-3735-918F-AA33305288A6}"/>
                </a:ext>
              </a:extLst>
            </p:cNvPr>
            <p:cNvSpPr/>
            <p:nvPr/>
          </p:nvSpPr>
          <p:spPr>
            <a:xfrm>
              <a:off x="490712" y="-1380962"/>
              <a:ext cx="110248" cy="747590"/>
            </a:xfrm>
            <a:custGeom>
              <a:avLst/>
              <a:gdLst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09182 w 778440"/>
                <a:gd name="connsiteY12" fmla="*/ 1910686 h 5145206"/>
                <a:gd name="connsiteX13" fmla="*/ 122830 w 778440"/>
                <a:gd name="connsiteY13" fmla="*/ 1965277 h 5145206"/>
                <a:gd name="connsiteX14" fmla="*/ 150125 w 778440"/>
                <a:gd name="connsiteY14" fmla="*/ 2074459 h 5145206"/>
                <a:gd name="connsiteX15" fmla="*/ 191069 w 778440"/>
                <a:gd name="connsiteY15" fmla="*/ 2156346 h 5145206"/>
                <a:gd name="connsiteX16" fmla="*/ 245660 w 778440"/>
                <a:gd name="connsiteY16" fmla="*/ 2279176 h 5145206"/>
                <a:gd name="connsiteX17" fmla="*/ 272955 w 778440"/>
                <a:gd name="connsiteY17" fmla="*/ 2320119 h 5145206"/>
                <a:gd name="connsiteX18" fmla="*/ 313899 w 778440"/>
                <a:gd name="connsiteY18" fmla="*/ 2388358 h 5145206"/>
                <a:gd name="connsiteX19" fmla="*/ 341194 w 778440"/>
                <a:gd name="connsiteY19" fmla="*/ 2442949 h 5145206"/>
                <a:gd name="connsiteX20" fmla="*/ 395785 w 778440"/>
                <a:gd name="connsiteY20" fmla="*/ 2497540 h 5145206"/>
                <a:gd name="connsiteX21" fmla="*/ 464024 w 778440"/>
                <a:gd name="connsiteY21" fmla="*/ 2634017 h 5145206"/>
                <a:gd name="connsiteX22" fmla="*/ 518615 w 778440"/>
                <a:gd name="connsiteY22" fmla="*/ 2784143 h 5145206"/>
                <a:gd name="connsiteX23" fmla="*/ 532263 w 778440"/>
                <a:gd name="connsiteY23" fmla="*/ 2838734 h 5145206"/>
                <a:gd name="connsiteX24" fmla="*/ 586854 w 778440"/>
                <a:gd name="connsiteY24" fmla="*/ 2934268 h 5145206"/>
                <a:gd name="connsiteX25" fmla="*/ 600502 w 778440"/>
                <a:gd name="connsiteY25" fmla="*/ 2988859 h 5145206"/>
                <a:gd name="connsiteX26" fmla="*/ 641445 w 778440"/>
                <a:gd name="connsiteY26" fmla="*/ 3070746 h 5145206"/>
                <a:gd name="connsiteX27" fmla="*/ 668740 w 778440"/>
                <a:gd name="connsiteY27" fmla="*/ 3138985 h 5145206"/>
                <a:gd name="connsiteX28" fmla="*/ 682388 w 778440"/>
                <a:gd name="connsiteY28" fmla="*/ 3220871 h 5145206"/>
                <a:gd name="connsiteX29" fmla="*/ 723331 w 778440"/>
                <a:gd name="connsiteY29" fmla="*/ 3370997 h 5145206"/>
                <a:gd name="connsiteX30" fmla="*/ 750627 w 778440"/>
                <a:gd name="connsiteY30" fmla="*/ 3466531 h 5145206"/>
                <a:gd name="connsiteX31" fmla="*/ 777922 w 778440"/>
                <a:gd name="connsiteY31" fmla="*/ 3780429 h 5145206"/>
                <a:gd name="connsiteX32" fmla="*/ 736979 w 778440"/>
                <a:gd name="connsiteY32" fmla="*/ 4271749 h 5145206"/>
                <a:gd name="connsiteX33" fmla="*/ 709684 w 778440"/>
                <a:gd name="connsiteY33" fmla="*/ 4380931 h 5145206"/>
                <a:gd name="connsiteX34" fmla="*/ 641445 w 778440"/>
                <a:gd name="connsiteY34" fmla="*/ 4531056 h 5145206"/>
                <a:gd name="connsiteX35" fmla="*/ 614149 w 778440"/>
                <a:gd name="connsiteY35" fmla="*/ 4572000 h 5145206"/>
                <a:gd name="connsiteX36" fmla="*/ 573206 w 778440"/>
                <a:gd name="connsiteY36" fmla="*/ 4667534 h 5145206"/>
                <a:gd name="connsiteX37" fmla="*/ 504967 w 778440"/>
                <a:gd name="connsiteY37" fmla="*/ 4776716 h 5145206"/>
                <a:gd name="connsiteX38" fmla="*/ 464024 w 778440"/>
                <a:gd name="connsiteY38" fmla="*/ 4858603 h 5145206"/>
                <a:gd name="connsiteX39" fmla="*/ 450376 w 778440"/>
                <a:gd name="connsiteY39" fmla="*/ 4913194 h 5145206"/>
                <a:gd name="connsiteX40" fmla="*/ 423081 w 778440"/>
                <a:gd name="connsiteY40" fmla="*/ 4954137 h 5145206"/>
                <a:gd name="connsiteX41" fmla="*/ 354842 w 778440"/>
                <a:gd name="connsiteY41" fmla="*/ 5063319 h 5145206"/>
                <a:gd name="connsiteX42" fmla="*/ 341194 w 778440"/>
                <a:gd name="connsiteY42" fmla="*/ 5104262 h 5145206"/>
                <a:gd name="connsiteX43" fmla="*/ 300251 w 778440"/>
                <a:gd name="connsiteY43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68239 w 778440"/>
                <a:gd name="connsiteY10" fmla="*/ 1787856 h 5145206"/>
                <a:gd name="connsiteX11" fmla="*/ 81887 w 778440"/>
                <a:gd name="connsiteY11" fmla="*/ 1856095 h 5145206"/>
                <a:gd name="connsiteX12" fmla="*/ 122830 w 778440"/>
                <a:gd name="connsiteY12" fmla="*/ 1965277 h 5145206"/>
                <a:gd name="connsiteX13" fmla="*/ 150125 w 778440"/>
                <a:gd name="connsiteY13" fmla="*/ 2074459 h 5145206"/>
                <a:gd name="connsiteX14" fmla="*/ 191069 w 778440"/>
                <a:gd name="connsiteY14" fmla="*/ 2156346 h 5145206"/>
                <a:gd name="connsiteX15" fmla="*/ 245660 w 778440"/>
                <a:gd name="connsiteY15" fmla="*/ 2279176 h 5145206"/>
                <a:gd name="connsiteX16" fmla="*/ 272955 w 778440"/>
                <a:gd name="connsiteY16" fmla="*/ 2320119 h 5145206"/>
                <a:gd name="connsiteX17" fmla="*/ 313899 w 778440"/>
                <a:gd name="connsiteY17" fmla="*/ 2388358 h 5145206"/>
                <a:gd name="connsiteX18" fmla="*/ 341194 w 778440"/>
                <a:gd name="connsiteY18" fmla="*/ 2442949 h 5145206"/>
                <a:gd name="connsiteX19" fmla="*/ 395785 w 778440"/>
                <a:gd name="connsiteY19" fmla="*/ 2497540 h 5145206"/>
                <a:gd name="connsiteX20" fmla="*/ 464024 w 778440"/>
                <a:gd name="connsiteY20" fmla="*/ 2634017 h 5145206"/>
                <a:gd name="connsiteX21" fmla="*/ 518615 w 778440"/>
                <a:gd name="connsiteY21" fmla="*/ 2784143 h 5145206"/>
                <a:gd name="connsiteX22" fmla="*/ 532263 w 778440"/>
                <a:gd name="connsiteY22" fmla="*/ 2838734 h 5145206"/>
                <a:gd name="connsiteX23" fmla="*/ 586854 w 778440"/>
                <a:gd name="connsiteY23" fmla="*/ 2934268 h 5145206"/>
                <a:gd name="connsiteX24" fmla="*/ 600502 w 778440"/>
                <a:gd name="connsiteY24" fmla="*/ 2988859 h 5145206"/>
                <a:gd name="connsiteX25" fmla="*/ 641445 w 778440"/>
                <a:gd name="connsiteY25" fmla="*/ 3070746 h 5145206"/>
                <a:gd name="connsiteX26" fmla="*/ 668740 w 778440"/>
                <a:gd name="connsiteY26" fmla="*/ 3138985 h 5145206"/>
                <a:gd name="connsiteX27" fmla="*/ 682388 w 778440"/>
                <a:gd name="connsiteY27" fmla="*/ 3220871 h 5145206"/>
                <a:gd name="connsiteX28" fmla="*/ 723331 w 778440"/>
                <a:gd name="connsiteY28" fmla="*/ 3370997 h 5145206"/>
                <a:gd name="connsiteX29" fmla="*/ 750627 w 778440"/>
                <a:gd name="connsiteY29" fmla="*/ 3466531 h 5145206"/>
                <a:gd name="connsiteX30" fmla="*/ 777922 w 778440"/>
                <a:gd name="connsiteY30" fmla="*/ 3780429 h 5145206"/>
                <a:gd name="connsiteX31" fmla="*/ 736979 w 778440"/>
                <a:gd name="connsiteY31" fmla="*/ 4271749 h 5145206"/>
                <a:gd name="connsiteX32" fmla="*/ 709684 w 778440"/>
                <a:gd name="connsiteY32" fmla="*/ 4380931 h 5145206"/>
                <a:gd name="connsiteX33" fmla="*/ 641445 w 778440"/>
                <a:gd name="connsiteY33" fmla="*/ 4531056 h 5145206"/>
                <a:gd name="connsiteX34" fmla="*/ 614149 w 778440"/>
                <a:gd name="connsiteY34" fmla="*/ 4572000 h 5145206"/>
                <a:gd name="connsiteX35" fmla="*/ 573206 w 778440"/>
                <a:gd name="connsiteY35" fmla="*/ 4667534 h 5145206"/>
                <a:gd name="connsiteX36" fmla="*/ 504967 w 778440"/>
                <a:gd name="connsiteY36" fmla="*/ 4776716 h 5145206"/>
                <a:gd name="connsiteX37" fmla="*/ 464024 w 778440"/>
                <a:gd name="connsiteY37" fmla="*/ 4858603 h 5145206"/>
                <a:gd name="connsiteX38" fmla="*/ 450376 w 778440"/>
                <a:gd name="connsiteY38" fmla="*/ 4913194 h 5145206"/>
                <a:gd name="connsiteX39" fmla="*/ 423081 w 778440"/>
                <a:gd name="connsiteY39" fmla="*/ 4954137 h 5145206"/>
                <a:gd name="connsiteX40" fmla="*/ 354842 w 778440"/>
                <a:gd name="connsiteY40" fmla="*/ 5063319 h 5145206"/>
                <a:gd name="connsiteX41" fmla="*/ 341194 w 778440"/>
                <a:gd name="connsiteY41" fmla="*/ 5104262 h 5145206"/>
                <a:gd name="connsiteX42" fmla="*/ 300251 w 778440"/>
                <a:gd name="connsiteY42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50376 w 778440"/>
                <a:gd name="connsiteY37" fmla="*/ 4913194 h 5145206"/>
                <a:gd name="connsiteX38" fmla="*/ 423081 w 778440"/>
                <a:gd name="connsiteY38" fmla="*/ 4954137 h 5145206"/>
                <a:gd name="connsiteX39" fmla="*/ 354842 w 778440"/>
                <a:gd name="connsiteY39" fmla="*/ 5063319 h 5145206"/>
                <a:gd name="connsiteX40" fmla="*/ 341194 w 778440"/>
                <a:gd name="connsiteY40" fmla="*/ 5104262 h 5145206"/>
                <a:gd name="connsiteX41" fmla="*/ 300251 w 778440"/>
                <a:gd name="connsiteY41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41194 w 778440"/>
                <a:gd name="connsiteY39" fmla="*/ 5104262 h 5145206"/>
                <a:gd name="connsiteX40" fmla="*/ 300251 w 778440"/>
                <a:gd name="connsiteY40" fmla="*/ 5145206 h 5145206"/>
                <a:gd name="connsiteX0" fmla="*/ 436728 w 778440"/>
                <a:gd name="connsiteY0" fmla="*/ 0 h 5145206"/>
                <a:gd name="connsiteX1" fmla="*/ 327546 w 778440"/>
                <a:gd name="connsiteY1" fmla="*/ 136477 h 5145206"/>
                <a:gd name="connsiteX2" fmla="*/ 286603 w 778440"/>
                <a:gd name="connsiteY2" fmla="*/ 204716 h 5145206"/>
                <a:gd name="connsiteX3" fmla="*/ 232012 w 778440"/>
                <a:gd name="connsiteY3" fmla="*/ 286603 h 5145206"/>
                <a:gd name="connsiteX4" fmla="*/ 177421 w 778440"/>
                <a:gd name="connsiteY4" fmla="*/ 409432 h 5145206"/>
                <a:gd name="connsiteX5" fmla="*/ 95534 w 778440"/>
                <a:gd name="connsiteY5" fmla="*/ 586853 h 5145206"/>
                <a:gd name="connsiteX6" fmla="*/ 27296 w 778440"/>
                <a:gd name="connsiteY6" fmla="*/ 846161 h 5145206"/>
                <a:gd name="connsiteX7" fmla="*/ 13648 w 778440"/>
                <a:gd name="connsiteY7" fmla="*/ 914400 h 5145206"/>
                <a:gd name="connsiteX8" fmla="*/ 0 w 778440"/>
                <a:gd name="connsiteY8" fmla="*/ 1009934 h 5145206"/>
                <a:gd name="connsiteX9" fmla="*/ 13648 w 778440"/>
                <a:gd name="connsiteY9" fmla="*/ 1569492 h 5145206"/>
                <a:gd name="connsiteX10" fmla="*/ 81887 w 778440"/>
                <a:gd name="connsiteY10" fmla="*/ 1856095 h 5145206"/>
                <a:gd name="connsiteX11" fmla="*/ 122830 w 778440"/>
                <a:gd name="connsiteY11" fmla="*/ 1965277 h 5145206"/>
                <a:gd name="connsiteX12" fmla="*/ 150125 w 778440"/>
                <a:gd name="connsiteY12" fmla="*/ 2074459 h 5145206"/>
                <a:gd name="connsiteX13" fmla="*/ 191069 w 778440"/>
                <a:gd name="connsiteY13" fmla="*/ 2156346 h 5145206"/>
                <a:gd name="connsiteX14" fmla="*/ 245660 w 778440"/>
                <a:gd name="connsiteY14" fmla="*/ 2279176 h 5145206"/>
                <a:gd name="connsiteX15" fmla="*/ 272955 w 778440"/>
                <a:gd name="connsiteY15" fmla="*/ 2320119 h 5145206"/>
                <a:gd name="connsiteX16" fmla="*/ 313899 w 778440"/>
                <a:gd name="connsiteY16" fmla="*/ 2388358 h 5145206"/>
                <a:gd name="connsiteX17" fmla="*/ 341194 w 778440"/>
                <a:gd name="connsiteY17" fmla="*/ 2442949 h 5145206"/>
                <a:gd name="connsiteX18" fmla="*/ 395785 w 778440"/>
                <a:gd name="connsiteY18" fmla="*/ 2497540 h 5145206"/>
                <a:gd name="connsiteX19" fmla="*/ 464024 w 778440"/>
                <a:gd name="connsiteY19" fmla="*/ 2634017 h 5145206"/>
                <a:gd name="connsiteX20" fmla="*/ 518615 w 778440"/>
                <a:gd name="connsiteY20" fmla="*/ 2784143 h 5145206"/>
                <a:gd name="connsiteX21" fmla="*/ 532263 w 778440"/>
                <a:gd name="connsiteY21" fmla="*/ 2838734 h 5145206"/>
                <a:gd name="connsiteX22" fmla="*/ 586854 w 778440"/>
                <a:gd name="connsiteY22" fmla="*/ 2934268 h 5145206"/>
                <a:gd name="connsiteX23" fmla="*/ 600502 w 778440"/>
                <a:gd name="connsiteY23" fmla="*/ 2988859 h 5145206"/>
                <a:gd name="connsiteX24" fmla="*/ 641445 w 778440"/>
                <a:gd name="connsiteY24" fmla="*/ 3070746 h 5145206"/>
                <a:gd name="connsiteX25" fmla="*/ 668740 w 778440"/>
                <a:gd name="connsiteY25" fmla="*/ 3138985 h 5145206"/>
                <a:gd name="connsiteX26" fmla="*/ 682388 w 778440"/>
                <a:gd name="connsiteY26" fmla="*/ 3220871 h 5145206"/>
                <a:gd name="connsiteX27" fmla="*/ 723331 w 778440"/>
                <a:gd name="connsiteY27" fmla="*/ 3370997 h 5145206"/>
                <a:gd name="connsiteX28" fmla="*/ 750627 w 778440"/>
                <a:gd name="connsiteY28" fmla="*/ 3466531 h 5145206"/>
                <a:gd name="connsiteX29" fmla="*/ 777922 w 778440"/>
                <a:gd name="connsiteY29" fmla="*/ 3780429 h 5145206"/>
                <a:gd name="connsiteX30" fmla="*/ 736979 w 778440"/>
                <a:gd name="connsiteY30" fmla="*/ 4271749 h 5145206"/>
                <a:gd name="connsiteX31" fmla="*/ 709684 w 778440"/>
                <a:gd name="connsiteY31" fmla="*/ 4380931 h 5145206"/>
                <a:gd name="connsiteX32" fmla="*/ 641445 w 778440"/>
                <a:gd name="connsiteY32" fmla="*/ 4531056 h 5145206"/>
                <a:gd name="connsiteX33" fmla="*/ 614149 w 778440"/>
                <a:gd name="connsiteY33" fmla="*/ 4572000 h 5145206"/>
                <a:gd name="connsiteX34" fmla="*/ 573206 w 778440"/>
                <a:gd name="connsiteY34" fmla="*/ 4667534 h 5145206"/>
                <a:gd name="connsiteX35" fmla="*/ 504967 w 778440"/>
                <a:gd name="connsiteY35" fmla="*/ 4776716 h 5145206"/>
                <a:gd name="connsiteX36" fmla="*/ 464024 w 778440"/>
                <a:gd name="connsiteY36" fmla="*/ 4858603 h 5145206"/>
                <a:gd name="connsiteX37" fmla="*/ 423081 w 778440"/>
                <a:gd name="connsiteY37" fmla="*/ 4954137 h 5145206"/>
                <a:gd name="connsiteX38" fmla="*/ 354842 w 778440"/>
                <a:gd name="connsiteY38" fmla="*/ 5063319 h 5145206"/>
                <a:gd name="connsiteX39" fmla="*/ 300251 w 778440"/>
                <a:gd name="connsiteY39" fmla="*/ 5145206 h 5145206"/>
                <a:gd name="connsiteX0" fmla="*/ 428680 w 770392"/>
                <a:gd name="connsiteY0" fmla="*/ 0 h 5145206"/>
                <a:gd name="connsiteX1" fmla="*/ 319498 w 770392"/>
                <a:gd name="connsiteY1" fmla="*/ 136477 h 5145206"/>
                <a:gd name="connsiteX2" fmla="*/ 278555 w 770392"/>
                <a:gd name="connsiteY2" fmla="*/ 204716 h 5145206"/>
                <a:gd name="connsiteX3" fmla="*/ 223964 w 770392"/>
                <a:gd name="connsiteY3" fmla="*/ 286603 h 5145206"/>
                <a:gd name="connsiteX4" fmla="*/ 169373 w 770392"/>
                <a:gd name="connsiteY4" fmla="*/ 409432 h 5145206"/>
                <a:gd name="connsiteX5" fmla="*/ 87486 w 770392"/>
                <a:gd name="connsiteY5" fmla="*/ 586853 h 5145206"/>
                <a:gd name="connsiteX6" fmla="*/ 19248 w 770392"/>
                <a:gd name="connsiteY6" fmla="*/ 846161 h 5145206"/>
                <a:gd name="connsiteX7" fmla="*/ 5600 w 770392"/>
                <a:gd name="connsiteY7" fmla="*/ 914400 h 5145206"/>
                <a:gd name="connsiteX8" fmla="*/ 5600 w 770392"/>
                <a:gd name="connsiteY8" fmla="*/ 1569492 h 5145206"/>
                <a:gd name="connsiteX9" fmla="*/ 73839 w 770392"/>
                <a:gd name="connsiteY9" fmla="*/ 1856095 h 5145206"/>
                <a:gd name="connsiteX10" fmla="*/ 114782 w 770392"/>
                <a:gd name="connsiteY10" fmla="*/ 1965277 h 5145206"/>
                <a:gd name="connsiteX11" fmla="*/ 142077 w 770392"/>
                <a:gd name="connsiteY11" fmla="*/ 2074459 h 5145206"/>
                <a:gd name="connsiteX12" fmla="*/ 183021 w 770392"/>
                <a:gd name="connsiteY12" fmla="*/ 2156346 h 5145206"/>
                <a:gd name="connsiteX13" fmla="*/ 237612 w 770392"/>
                <a:gd name="connsiteY13" fmla="*/ 2279176 h 5145206"/>
                <a:gd name="connsiteX14" fmla="*/ 264907 w 770392"/>
                <a:gd name="connsiteY14" fmla="*/ 2320119 h 5145206"/>
                <a:gd name="connsiteX15" fmla="*/ 305851 w 770392"/>
                <a:gd name="connsiteY15" fmla="*/ 2388358 h 5145206"/>
                <a:gd name="connsiteX16" fmla="*/ 333146 w 770392"/>
                <a:gd name="connsiteY16" fmla="*/ 2442949 h 5145206"/>
                <a:gd name="connsiteX17" fmla="*/ 387737 w 770392"/>
                <a:gd name="connsiteY17" fmla="*/ 2497540 h 5145206"/>
                <a:gd name="connsiteX18" fmla="*/ 455976 w 770392"/>
                <a:gd name="connsiteY18" fmla="*/ 2634017 h 5145206"/>
                <a:gd name="connsiteX19" fmla="*/ 510567 w 770392"/>
                <a:gd name="connsiteY19" fmla="*/ 2784143 h 5145206"/>
                <a:gd name="connsiteX20" fmla="*/ 524215 w 770392"/>
                <a:gd name="connsiteY20" fmla="*/ 2838734 h 5145206"/>
                <a:gd name="connsiteX21" fmla="*/ 578806 w 770392"/>
                <a:gd name="connsiteY21" fmla="*/ 2934268 h 5145206"/>
                <a:gd name="connsiteX22" fmla="*/ 592454 w 770392"/>
                <a:gd name="connsiteY22" fmla="*/ 2988859 h 5145206"/>
                <a:gd name="connsiteX23" fmla="*/ 633397 w 770392"/>
                <a:gd name="connsiteY23" fmla="*/ 3070746 h 5145206"/>
                <a:gd name="connsiteX24" fmla="*/ 660692 w 770392"/>
                <a:gd name="connsiteY24" fmla="*/ 3138985 h 5145206"/>
                <a:gd name="connsiteX25" fmla="*/ 674340 w 770392"/>
                <a:gd name="connsiteY25" fmla="*/ 3220871 h 5145206"/>
                <a:gd name="connsiteX26" fmla="*/ 715283 w 770392"/>
                <a:gd name="connsiteY26" fmla="*/ 3370997 h 5145206"/>
                <a:gd name="connsiteX27" fmla="*/ 742579 w 770392"/>
                <a:gd name="connsiteY27" fmla="*/ 3466531 h 5145206"/>
                <a:gd name="connsiteX28" fmla="*/ 769874 w 770392"/>
                <a:gd name="connsiteY28" fmla="*/ 3780429 h 5145206"/>
                <a:gd name="connsiteX29" fmla="*/ 728931 w 770392"/>
                <a:gd name="connsiteY29" fmla="*/ 4271749 h 5145206"/>
                <a:gd name="connsiteX30" fmla="*/ 701636 w 770392"/>
                <a:gd name="connsiteY30" fmla="*/ 4380931 h 5145206"/>
                <a:gd name="connsiteX31" fmla="*/ 633397 w 770392"/>
                <a:gd name="connsiteY31" fmla="*/ 4531056 h 5145206"/>
                <a:gd name="connsiteX32" fmla="*/ 606101 w 770392"/>
                <a:gd name="connsiteY32" fmla="*/ 4572000 h 5145206"/>
                <a:gd name="connsiteX33" fmla="*/ 565158 w 770392"/>
                <a:gd name="connsiteY33" fmla="*/ 4667534 h 5145206"/>
                <a:gd name="connsiteX34" fmla="*/ 496919 w 770392"/>
                <a:gd name="connsiteY34" fmla="*/ 4776716 h 5145206"/>
                <a:gd name="connsiteX35" fmla="*/ 455976 w 770392"/>
                <a:gd name="connsiteY35" fmla="*/ 4858603 h 5145206"/>
                <a:gd name="connsiteX36" fmla="*/ 415033 w 770392"/>
                <a:gd name="connsiteY36" fmla="*/ 4954137 h 5145206"/>
                <a:gd name="connsiteX37" fmla="*/ 346794 w 770392"/>
                <a:gd name="connsiteY37" fmla="*/ 5063319 h 5145206"/>
                <a:gd name="connsiteX38" fmla="*/ 292203 w 770392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277385 w 782870"/>
                <a:gd name="connsiteY14" fmla="*/ 2320119 h 5145206"/>
                <a:gd name="connsiteX15" fmla="*/ 318329 w 782870"/>
                <a:gd name="connsiteY15" fmla="*/ 2388358 h 5145206"/>
                <a:gd name="connsiteX16" fmla="*/ 345624 w 782870"/>
                <a:gd name="connsiteY16" fmla="*/ 2442949 h 5145206"/>
                <a:gd name="connsiteX17" fmla="*/ 400215 w 782870"/>
                <a:gd name="connsiteY17" fmla="*/ 2497540 h 5145206"/>
                <a:gd name="connsiteX18" fmla="*/ 468454 w 782870"/>
                <a:gd name="connsiteY18" fmla="*/ 2634017 h 5145206"/>
                <a:gd name="connsiteX19" fmla="*/ 523045 w 782870"/>
                <a:gd name="connsiteY19" fmla="*/ 2784143 h 5145206"/>
                <a:gd name="connsiteX20" fmla="*/ 536693 w 782870"/>
                <a:gd name="connsiteY20" fmla="*/ 2838734 h 5145206"/>
                <a:gd name="connsiteX21" fmla="*/ 591284 w 782870"/>
                <a:gd name="connsiteY21" fmla="*/ 2934268 h 5145206"/>
                <a:gd name="connsiteX22" fmla="*/ 604932 w 782870"/>
                <a:gd name="connsiteY22" fmla="*/ 2988859 h 5145206"/>
                <a:gd name="connsiteX23" fmla="*/ 645875 w 782870"/>
                <a:gd name="connsiteY23" fmla="*/ 3070746 h 5145206"/>
                <a:gd name="connsiteX24" fmla="*/ 673170 w 782870"/>
                <a:gd name="connsiteY24" fmla="*/ 3138985 h 5145206"/>
                <a:gd name="connsiteX25" fmla="*/ 686818 w 782870"/>
                <a:gd name="connsiteY25" fmla="*/ 3220871 h 5145206"/>
                <a:gd name="connsiteX26" fmla="*/ 727761 w 782870"/>
                <a:gd name="connsiteY26" fmla="*/ 3370997 h 5145206"/>
                <a:gd name="connsiteX27" fmla="*/ 755057 w 782870"/>
                <a:gd name="connsiteY27" fmla="*/ 3466531 h 5145206"/>
                <a:gd name="connsiteX28" fmla="*/ 782352 w 782870"/>
                <a:gd name="connsiteY28" fmla="*/ 3780429 h 5145206"/>
                <a:gd name="connsiteX29" fmla="*/ 741409 w 782870"/>
                <a:gd name="connsiteY29" fmla="*/ 4271749 h 5145206"/>
                <a:gd name="connsiteX30" fmla="*/ 714114 w 782870"/>
                <a:gd name="connsiteY30" fmla="*/ 4380931 h 5145206"/>
                <a:gd name="connsiteX31" fmla="*/ 645875 w 782870"/>
                <a:gd name="connsiteY31" fmla="*/ 4531056 h 5145206"/>
                <a:gd name="connsiteX32" fmla="*/ 618579 w 782870"/>
                <a:gd name="connsiteY32" fmla="*/ 4572000 h 5145206"/>
                <a:gd name="connsiteX33" fmla="*/ 577636 w 782870"/>
                <a:gd name="connsiteY33" fmla="*/ 4667534 h 5145206"/>
                <a:gd name="connsiteX34" fmla="*/ 509397 w 782870"/>
                <a:gd name="connsiteY34" fmla="*/ 4776716 h 5145206"/>
                <a:gd name="connsiteX35" fmla="*/ 468454 w 782870"/>
                <a:gd name="connsiteY35" fmla="*/ 4858603 h 5145206"/>
                <a:gd name="connsiteX36" fmla="*/ 427511 w 782870"/>
                <a:gd name="connsiteY36" fmla="*/ 4954137 h 5145206"/>
                <a:gd name="connsiteX37" fmla="*/ 359272 w 782870"/>
                <a:gd name="connsiteY37" fmla="*/ 5063319 h 5145206"/>
                <a:gd name="connsiteX38" fmla="*/ 304681 w 782870"/>
                <a:gd name="connsiteY38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36693 w 782870"/>
                <a:gd name="connsiteY19" fmla="*/ 2838734 h 5145206"/>
                <a:gd name="connsiteX20" fmla="*/ 591284 w 782870"/>
                <a:gd name="connsiteY20" fmla="*/ 2934268 h 5145206"/>
                <a:gd name="connsiteX21" fmla="*/ 604932 w 782870"/>
                <a:gd name="connsiteY21" fmla="*/ 2988859 h 5145206"/>
                <a:gd name="connsiteX22" fmla="*/ 645875 w 782870"/>
                <a:gd name="connsiteY22" fmla="*/ 3070746 h 5145206"/>
                <a:gd name="connsiteX23" fmla="*/ 673170 w 782870"/>
                <a:gd name="connsiteY23" fmla="*/ 3138985 h 5145206"/>
                <a:gd name="connsiteX24" fmla="*/ 686818 w 782870"/>
                <a:gd name="connsiteY24" fmla="*/ 3220871 h 5145206"/>
                <a:gd name="connsiteX25" fmla="*/ 727761 w 782870"/>
                <a:gd name="connsiteY25" fmla="*/ 3370997 h 5145206"/>
                <a:gd name="connsiteX26" fmla="*/ 755057 w 782870"/>
                <a:gd name="connsiteY26" fmla="*/ 3466531 h 5145206"/>
                <a:gd name="connsiteX27" fmla="*/ 782352 w 782870"/>
                <a:gd name="connsiteY27" fmla="*/ 3780429 h 5145206"/>
                <a:gd name="connsiteX28" fmla="*/ 741409 w 782870"/>
                <a:gd name="connsiteY28" fmla="*/ 4271749 h 5145206"/>
                <a:gd name="connsiteX29" fmla="*/ 714114 w 782870"/>
                <a:gd name="connsiteY29" fmla="*/ 4380931 h 5145206"/>
                <a:gd name="connsiteX30" fmla="*/ 645875 w 782870"/>
                <a:gd name="connsiteY30" fmla="*/ 4531056 h 5145206"/>
                <a:gd name="connsiteX31" fmla="*/ 618579 w 782870"/>
                <a:gd name="connsiteY31" fmla="*/ 4572000 h 5145206"/>
                <a:gd name="connsiteX32" fmla="*/ 577636 w 782870"/>
                <a:gd name="connsiteY32" fmla="*/ 4667534 h 5145206"/>
                <a:gd name="connsiteX33" fmla="*/ 509397 w 782870"/>
                <a:gd name="connsiteY33" fmla="*/ 4776716 h 5145206"/>
                <a:gd name="connsiteX34" fmla="*/ 468454 w 782870"/>
                <a:gd name="connsiteY34" fmla="*/ 4858603 h 5145206"/>
                <a:gd name="connsiteX35" fmla="*/ 427511 w 782870"/>
                <a:gd name="connsiteY35" fmla="*/ 4954137 h 5145206"/>
                <a:gd name="connsiteX36" fmla="*/ 359272 w 782870"/>
                <a:gd name="connsiteY36" fmla="*/ 5063319 h 5145206"/>
                <a:gd name="connsiteX37" fmla="*/ 304681 w 782870"/>
                <a:gd name="connsiteY37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04932 w 782870"/>
                <a:gd name="connsiteY20" fmla="*/ 2988859 h 5145206"/>
                <a:gd name="connsiteX21" fmla="*/ 645875 w 782870"/>
                <a:gd name="connsiteY21" fmla="*/ 3070746 h 5145206"/>
                <a:gd name="connsiteX22" fmla="*/ 673170 w 782870"/>
                <a:gd name="connsiteY22" fmla="*/ 3138985 h 5145206"/>
                <a:gd name="connsiteX23" fmla="*/ 686818 w 782870"/>
                <a:gd name="connsiteY23" fmla="*/ 3220871 h 5145206"/>
                <a:gd name="connsiteX24" fmla="*/ 727761 w 782870"/>
                <a:gd name="connsiteY24" fmla="*/ 3370997 h 5145206"/>
                <a:gd name="connsiteX25" fmla="*/ 755057 w 782870"/>
                <a:gd name="connsiteY25" fmla="*/ 3466531 h 5145206"/>
                <a:gd name="connsiteX26" fmla="*/ 782352 w 782870"/>
                <a:gd name="connsiteY26" fmla="*/ 3780429 h 5145206"/>
                <a:gd name="connsiteX27" fmla="*/ 741409 w 782870"/>
                <a:gd name="connsiteY27" fmla="*/ 4271749 h 5145206"/>
                <a:gd name="connsiteX28" fmla="*/ 714114 w 782870"/>
                <a:gd name="connsiteY28" fmla="*/ 4380931 h 5145206"/>
                <a:gd name="connsiteX29" fmla="*/ 645875 w 782870"/>
                <a:gd name="connsiteY29" fmla="*/ 4531056 h 5145206"/>
                <a:gd name="connsiteX30" fmla="*/ 618579 w 782870"/>
                <a:gd name="connsiteY30" fmla="*/ 4572000 h 5145206"/>
                <a:gd name="connsiteX31" fmla="*/ 577636 w 782870"/>
                <a:gd name="connsiteY31" fmla="*/ 4667534 h 5145206"/>
                <a:gd name="connsiteX32" fmla="*/ 509397 w 782870"/>
                <a:gd name="connsiteY32" fmla="*/ 4776716 h 5145206"/>
                <a:gd name="connsiteX33" fmla="*/ 468454 w 782870"/>
                <a:gd name="connsiteY33" fmla="*/ 4858603 h 5145206"/>
                <a:gd name="connsiteX34" fmla="*/ 427511 w 782870"/>
                <a:gd name="connsiteY34" fmla="*/ 4954137 h 5145206"/>
                <a:gd name="connsiteX35" fmla="*/ 359272 w 782870"/>
                <a:gd name="connsiteY35" fmla="*/ 5063319 h 5145206"/>
                <a:gd name="connsiteX36" fmla="*/ 304681 w 782870"/>
                <a:gd name="connsiteY36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400215 w 782870"/>
                <a:gd name="connsiteY16" fmla="*/ 2497540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618579 w 782870"/>
                <a:gd name="connsiteY29" fmla="*/ 4572000 h 5145206"/>
                <a:gd name="connsiteX30" fmla="*/ 577636 w 782870"/>
                <a:gd name="connsiteY30" fmla="*/ 4667534 h 5145206"/>
                <a:gd name="connsiteX31" fmla="*/ 509397 w 782870"/>
                <a:gd name="connsiteY31" fmla="*/ 4776716 h 5145206"/>
                <a:gd name="connsiteX32" fmla="*/ 468454 w 782870"/>
                <a:gd name="connsiteY32" fmla="*/ 4858603 h 5145206"/>
                <a:gd name="connsiteX33" fmla="*/ 427511 w 782870"/>
                <a:gd name="connsiteY33" fmla="*/ 4954137 h 5145206"/>
                <a:gd name="connsiteX34" fmla="*/ 359272 w 782870"/>
                <a:gd name="connsiteY34" fmla="*/ 5063319 h 5145206"/>
                <a:gd name="connsiteX35" fmla="*/ 304681 w 782870"/>
                <a:gd name="connsiteY35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468454 w 782870"/>
                <a:gd name="connsiteY17" fmla="*/ 2634017 h 5145206"/>
                <a:gd name="connsiteX18" fmla="*/ 523045 w 782870"/>
                <a:gd name="connsiteY18" fmla="*/ 2784143 h 5145206"/>
                <a:gd name="connsiteX19" fmla="*/ 591284 w 782870"/>
                <a:gd name="connsiteY19" fmla="*/ 2934268 h 5145206"/>
                <a:gd name="connsiteX20" fmla="*/ 645875 w 782870"/>
                <a:gd name="connsiteY20" fmla="*/ 3070746 h 5145206"/>
                <a:gd name="connsiteX21" fmla="*/ 673170 w 782870"/>
                <a:gd name="connsiteY21" fmla="*/ 3138985 h 5145206"/>
                <a:gd name="connsiteX22" fmla="*/ 686818 w 782870"/>
                <a:gd name="connsiteY22" fmla="*/ 3220871 h 5145206"/>
                <a:gd name="connsiteX23" fmla="*/ 727761 w 782870"/>
                <a:gd name="connsiteY23" fmla="*/ 3370997 h 5145206"/>
                <a:gd name="connsiteX24" fmla="*/ 755057 w 782870"/>
                <a:gd name="connsiteY24" fmla="*/ 3466531 h 5145206"/>
                <a:gd name="connsiteX25" fmla="*/ 782352 w 782870"/>
                <a:gd name="connsiteY25" fmla="*/ 3780429 h 5145206"/>
                <a:gd name="connsiteX26" fmla="*/ 741409 w 782870"/>
                <a:gd name="connsiteY26" fmla="*/ 4271749 h 5145206"/>
                <a:gd name="connsiteX27" fmla="*/ 714114 w 782870"/>
                <a:gd name="connsiteY27" fmla="*/ 4380931 h 5145206"/>
                <a:gd name="connsiteX28" fmla="*/ 645875 w 782870"/>
                <a:gd name="connsiteY28" fmla="*/ 4531056 h 5145206"/>
                <a:gd name="connsiteX29" fmla="*/ 577636 w 782870"/>
                <a:gd name="connsiteY29" fmla="*/ 4667534 h 5145206"/>
                <a:gd name="connsiteX30" fmla="*/ 509397 w 782870"/>
                <a:gd name="connsiteY30" fmla="*/ 4776716 h 5145206"/>
                <a:gd name="connsiteX31" fmla="*/ 468454 w 782870"/>
                <a:gd name="connsiteY31" fmla="*/ 4858603 h 5145206"/>
                <a:gd name="connsiteX32" fmla="*/ 427511 w 782870"/>
                <a:gd name="connsiteY32" fmla="*/ 4954137 h 5145206"/>
                <a:gd name="connsiteX33" fmla="*/ 359272 w 782870"/>
                <a:gd name="connsiteY33" fmla="*/ 5063319 h 5145206"/>
                <a:gd name="connsiteX34" fmla="*/ 304681 w 782870"/>
                <a:gd name="connsiteY34" fmla="*/ 5145206 h 5145206"/>
                <a:gd name="connsiteX0" fmla="*/ 441158 w 782870"/>
                <a:gd name="connsiteY0" fmla="*/ 0 h 5145206"/>
                <a:gd name="connsiteX1" fmla="*/ 331976 w 782870"/>
                <a:gd name="connsiteY1" fmla="*/ 136477 h 5145206"/>
                <a:gd name="connsiteX2" fmla="*/ 291033 w 782870"/>
                <a:gd name="connsiteY2" fmla="*/ 204716 h 5145206"/>
                <a:gd name="connsiteX3" fmla="*/ 236442 w 782870"/>
                <a:gd name="connsiteY3" fmla="*/ 286603 h 5145206"/>
                <a:gd name="connsiteX4" fmla="*/ 181851 w 782870"/>
                <a:gd name="connsiteY4" fmla="*/ 409432 h 5145206"/>
                <a:gd name="connsiteX5" fmla="*/ 99964 w 782870"/>
                <a:gd name="connsiteY5" fmla="*/ 586853 h 5145206"/>
                <a:gd name="connsiteX6" fmla="*/ 31726 w 782870"/>
                <a:gd name="connsiteY6" fmla="*/ 846161 h 5145206"/>
                <a:gd name="connsiteX7" fmla="*/ 492 w 782870"/>
                <a:gd name="connsiteY7" fmla="*/ 1084959 h 5145206"/>
                <a:gd name="connsiteX8" fmla="*/ 18078 w 782870"/>
                <a:gd name="connsiteY8" fmla="*/ 1569492 h 5145206"/>
                <a:gd name="connsiteX9" fmla="*/ 86317 w 782870"/>
                <a:gd name="connsiteY9" fmla="*/ 1856095 h 5145206"/>
                <a:gd name="connsiteX10" fmla="*/ 127260 w 782870"/>
                <a:gd name="connsiteY10" fmla="*/ 1965277 h 5145206"/>
                <a:gd name="connsiteX11" fmla="*/ 154555 w 782870"/>
                <a:gd name="connsiteY11" fmla="*/ 2074459 h 5145206"/>
                <a:gd name="connsiteX12" fmla="*/ 195499 w 782870"/>
                <a:gd name="connsiteY12" fmla="*/ 2156346 h 5145206"/>
                <a:gd name="connsiteX13" fmla="*/ 250090 w 782870"/>
                <a:gd name="connsiteY13" fmla="*/ 2279176 h 5145206"/>
                <a:gd name="connsiteX14" fmla="*/ 318329 w 782870"/>
                <a:gd name="connsiteY14" fmla="*/ 2388358 h 5145206"/>
                <a:gd name="connsiteX15" fmla="*/ 345624 w 782870"/>
                <a:gd name="connsiteY15" fmla="*/ 2442949 h 5145206"/>
                <a:gd name="connsiteX16" fmla="*/ 395818 w 782870"/>
                <a:gd name="connsiteY16" fmla="*/ 2540181 h 5145206"/>
                <a:gd name="connsiteX17" fmla="*/ 523045 w 782870"/>
                <a:gd name="connsiteY17" fmla="*/ 2784143 h 5145206"/>
                <a:gd name="connsiteX18" fmla="*/ 591284 w 782870"/>
                <a:gd name="connsiteY18" fmla="*/ 2934268 h 5145206"/>
                <a:gd name="connsiteX19" fmla="*/ 645875 w 782870"/>
                <a:gd name="connsiteY19" fmla="*/ 3070746 h 5145206"/>
                <a:gd name="connsiteX20" fmla="*/ 673170 w 782870"/>
                <a:gd name="connsiteY20" fmla="*/ 3138985 h 5145206"/>
                <a:gd name="connsiteX21" fmla="*/ 686818 w 782870"/>
                <a:gd name="connsiteY21" fmla="*/ 3220871 h 5145206"/>
                <a:gd name="connsiteX22" fmla="*/ 727761 w 782870"/>
                <a:gd name="connsiteY22" fmla="*/ 3370997 h 5145206"/>
                <a:gd name="connsiteX23" fmla="*/ 755057 w 782870"/>
                <a:gd name="connsiteY23" fmla="*/ 3466531 h 5145206"/>
                <a:gd name="connsiteX24" fmla="*/ 782352 w 782870"/>
                <a:gd name="connsiteY24" fmla="*/ 3780429 h 5145206"/>
                <a:gd name="connsiteX25" fmla="*/ 741409 w 782870"/>
                <a:gd name="connsiteY25" fmla="*/ 4271749 h 5145206"/>
                <a:gd name="connsiteX26" fmla="*/ 714114 w 782870"/>
                <a:gd name="connsiteY26" fmla="*/ 4380931 h 5145206"/>
                <a:gd name="connsiteX27" fmla="*/ 645875 w 782870"/>
                <a:gd name="connsiteY27" fmla="*/ 4531056 h 5145206"/>
                <a:gd name="connsiteX28" fmla="*/ 577636 w 782870"/>
                <a:gd name="connsiteY28" fmla="*/ 4667534 h 5145206"/>
                <a:gd name="connsiteX29" fmla="*/ 509397 w 782870"/>
                <a:gd name="connsiteY29" fmla="*/ 4776716 h 5145206"/>
                <a:gd name="connsiteX30" fmla="*/ 468454 w 782870"/>
                <a:gd name="connsiteY30" fmla="*/ 4858603 h 5145206"/>
                <a:gd name="connsiteX31" fmla="*/ 427511 w 782870"/>
                <a:gd name="connsiteY31" fmla="*/ 4954137 h 5145206"/>
                <a:gd name="connsiteX32" fmla="*/ 359272 w 782870"/>
                <a:gd name="connsiteY32" fmla="*/ 5063319 h 5145206"/>
                <a:gd name="connsiteX33" fmla="*/ 304681 w 782870"/>
                <a:gd name="connsiteY33" fmla="*/ 5145206 h 514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82870" h="5145206">
                  <a:moveTo>
                    <a:pt x="441158" y="0"/>
                  </a:moveTo>
                  <a:cubicBezTo>
                    <a:pt x="404764" y="45492"/>
                    <a:pt x="361950" y="86520"/>
                    <a:pt x="331976" y="136477"/>
                  </a:cubicBezTo>
                  <a:cubicBezTo>
                    <a:pt x="318328" y="159223"/>
                    <a:pt x="305274" y="182337"/>
                    <a:pt x="291033" y="204716"/>
                  </a:cubicBezTo>
                  <a:cubicBezTo>
                    <a:pt x="273421" y="232393"/>
                    <a:pt x="253320" y="258473"/>
                    <a:pt x="236442" y="286603"/>
                  </a:cubicBezTo>
                  <a:cubicBezTo>
                    <a:pt x="204393" y="340018"/>
                    <a:pt x="209233" y="350105"/>
                    <a:pt x="181851" y="409432"/>
                  </a:cubicBezTo>
                  <a:cubicBezTo>
                    <a:pt x="145459" y="488282"/>
                    <a:pt x="124818" y="512290"/>
                    <a:pt x="99964" y="586853"/>
                  </a:cubicBezTo>
                  <a:cubicBezTo>
                    <a:pt x="61825" y="701270"/>
                    <a:pt x="48305" y="763143"/>
                    <a:pt x="31726" y="846161"/>
                  </a:cubicBezTo>
                  <a:cubicBezTo>
                    <a:pt x="15147" y="929179"/>
                    <a:pt x="2767" y="964404"/>
                    <a:pt x="492" y="1084959"/>
                  </a:cubicBezTo>
                  <a:cubicBezTo>
                    <a:pt x="-1783" y="1205514"/>
                    <a:pt x="3774" y="1440969"/>
                    <a:pt x="18078" y="1569492"/>
                  </a:cubicBezTo>
                  <a:cubicBezTo>
                    <a:pt x="32382" y="1698015"/>
                    <a:pt x="68120" y="1790131"/>
                    <a:pt x="86317" y="1856095"/>
                  </a:cubicBezTo>
                  <a:cubicBezTo>
                    <a:pt x="104514" y="1922059"/>
                    <a:pt x="115887" y="1928883"/>
                    <a:pt x="127260" y="1965277"/>
                  </a:cubicBezTo>
                  <a:cubicBezTo>
                    <a:pt x="138633" y="2001671"/>
                    <a:pt x="138299" y="2037882"/>
                    <a:pt x="154555" y="2074459"/>
                  </a:cubicBezTo>
                  <a:cubicBezTo>
                    <a:pt x="166949" y="2102346"/>
                    <a:pt x="182871" y="2128564"/>
                    <a:pt x="195499" y="2156346"/>
                  </a:cubicBezTo>
                  <a:cubicBezTo>
                    <a:pt x="228001" y="2227851"/>
                    <a:pt x="229618" y="2240507"/>
                    <a:pt x="250090" y="2279176"/>
                  </a:cubicBezTo>
                  <a:cubicBezTo>
                    <a:pt x="270562" y="2317845"/>
                    <a:pt x="302407" y="2361063"/>
                    <a:pt x="318329" y="2388358"/>
                  </a:cubicBezTo>
                  <a:cubicBezTo>
                    <a:pt x="334251" y="2415653"/>
                    <a:pt x="332709" y="2417645"/>
                    <a:pt x="345624" y="2442949"/>
                  </a:cubicBezTo>
                  <a:cubicBezTo>
                    <a:pt x="358539" y="2468253"/>
                    <a:pt x="366248" y="2483315"/>
                    <a:pt x="395818" y="2540181"/>
                  </a:cubicBezTo>
                  <a:cubicBezTo>
                    <a:pt x="425388" y="2597047"/>
                    <a:pt x="490467" y="2718462"/>
                    <a:pt x="523045" y="2784143"/>
                  </a:cubicBezTo>
                  <a:cubicBezTo>
                    <a:pt x="555623" y="2849824"/>
                    <a:pt x="577636" y="2900149"/>
                    <a:pt x="591284" y="2934268"/>
                  </a:cubicBezTo>
                  <a:cubicBezTo>
                    <a:pt x="611756" y="2982035"/>
                    <a:pt x="632227" y="3036627"/>
                    <a:pt x="645875" y="3070746"/>
                  </a:cubicBezTo>
                  <a:lnTo>
                    <a:pt x="673170" y="3138985"/>
                  </a:lnTo>
                  <a:cubicBezTo>
                    <a:pt x="677719" y="3166280"/>
                    <a:pt x="681391" y="3193737"/>
                    <a:pt x="686818" y="3220871"/>
                  </a:cubicBezTo>
                  <a:cubicBezTo>
                    <a:pt x="694534" y="3259448"/>
                    <a:pt x="719971" y="3342435"/>
                    <a:pt x="727761" y="3370997"/>
                  </a:cubicBezTo>
                  <a:cubicBezTo>
                    <a:pt x="753462" y="3465236"/>
                    <a:pt x="728909" y="3388089"/>
                    <a:pt x="755057" y="3466531"/>
                  </a:cubicBezTo>
                  <a:cubicBezTo>
                    <a:pt x="764155" y="3571164"/>
                    <a:pt x="786550" y="3675485"/>
                    <a:pt x="782352" y="3780429"/>
                  </a:cubicBezTo>
                  <a:cubicBezTo>
                    <a:pt x="770622" y="4073708"/>
                    <a:pt x="787302" y="4053758"/>
                    <a:pt x="741409" y="4271749"/>
                  </a:cubicBezTo>
                  <a:cubicBezTo>
                    <a:pt x="733681" y="4308458"/>
                    <a:pt x="728892" y="4346450"/>
                    <a:pt x="714114" y="4380931"/>
                  </a:cubicBezTo>
                  <a:cubicBezTo>
                    <a:pt x="696391" y="4422284"/>
                    <a:pt x="668621" y="4483289"/>
                    <a:pt x="645875" y="4531056"/>
                  </a:cubicBezTo>
                  <a:cubicBezTo>
                    <a:pt x="623129" y="4578823"/>
                    <a:pt x="600382" y="4626591"/>
                    <a:pt x="577636" y="4667534"/>
                  </a:cubicBezTo>
                  <a:cubicBezTo>
                    <a:pt x="554890" y="4708477"/>
                    <a:pt x="581240" y="4704873"/>
                    <a:pt x="509397" y="4776716"/>
                  </a:cubicBezTo>
                  <a:cubicBezTo>
                    <a:pt x="495749" y="4804012"/>
                    <a:pt x="482102" y="4829033"/>
                    <a:pt x="468454" y="4858603"/>
                  </a:cubicBezTo>
                  <a:cubicBezTo>
                    <a:pt x="454806" y="4888173"/>
                    <a:pt x="445708" y="4920018"/>
                    <a:pt x="427511" y="4954137"/>
                  </a:cubicBezTo>
                  <a:cubicBezTo>
                    <a:pt x="409314" y="4988256"/>
                    <a:pt x="437554" y="4958942"/>
                    <a:pt x="359272" y="5063319"/>
                  </a:cubicBezTo>
                  <a:cubicBezTo>
                    <a:pt x="338800" y="5095164"/>
                    <a:pt x="316054" y="5128146"/>
                    <a:pt x="304681" y="51452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F48C8FF4-A8E5-DDA0-5BFF-CCB15D93ECB4}"/>
              </a:ext>
            </a:extLst>
          </p:cNvPr>
          <p:cNvCxnSpPr>
            <a:cxnSpLocks/>
          </p:cNvCxnSpPr>
          <p:nvPr/>
        </p:nvCxnSpPr>
        <p:spPr>
          <a:xfrm>
            <a:off x="2153742" y="4041466"/>
            <a:ext cx="305774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FF16BCCC-8D73-1794-ADBD-776A5F482D64}"/>
              </a:ext>
            </a:extLst>
          </p:cNvPr>
          <p:cNvCxnSpPr>
            <a:cxnSpLocks/>
          </p:cNvCxnSpPr>
          <p:nvPr/>
        </p:nvCxnSpPr>
        <p:spPr>
          <a:xfrm>
            <a:off x="5908884" y="3926280"/>
            <a:ext cx="382314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C017FA85-EE4E-FBC2-F961-AD4CA5ACFCC4}"/>
              </a:ext>
            </a:extLst>
          </p:cNvPr>
          <p:cNvCxnSpPr>
            <a:cxnSpLocks/>
          </p:cNvCxnSpPr>
          <p:nvPr/>
        </p:nvCxnSpPr>
        <p:spPr>
          <a:xfrm flipH="1">
            <a:off x="5941683" y="5296266"/>
            <a:ext cx="2867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線矢印コネクタ 84">
            <a:extLst>
              <a:ext uri="{FF2B5EF4-FFF2-40B4-BE49-F238E27FC236}">
                <a16:creationId xmlns:a16="http://schemas.microsoft.com/office/drawing/2014/main" id="{7A039D54-5E61-18AA-E330-AE6602AB47B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86057" y="6251752"/>
            <a:ext cx="2867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思考の吹き出し: 雲形 85">
            <a:extLst>
              <a:ext uri="{FF2B5EF4-FFF2-40B4-BE49-F238E27FC236}">
                <a16:creationId xmlns:a16="http://schemas.microsoft.com/office/drawing/2014/main" id="{45DB5117-AA88-F3AA-9879-7437BA1C25FF}"/>
              </a:ext>
            </a:extLst>
          </p:cNvPr>
          <p:cNvSpPr/>
          <p:nvPr/>
        </p:nvSpPr>
        <p:spPr>
          <a:xfrm>
            <a:off x="334037" y="4500482"/>
            <a:ext cx="1059169" cy="646331"/>
          </a:xfrm>
          <a:prstGeom prst="cloudCallout">
            <a:avLst>
              <a:gd name="adj1" fmla="val 13795"/>
              <a:gd name="adj2" fmla="val -9798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EC8D74DD-3E69-D875-3DBF-51102888BA06}"/>
              </a:ext>
            </a:extLst>
          </p:cNvPr>
          <p:cNvSpPr txBox="1"/>
          <p:nvPr/>
        </p:nvSpPr>
        <p:spPr>
          <a:xfrm>
            <a:off x="457769" y="4640788"/>
            <a:ext cx="1528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ネック</a:t>
            </a:r>
          </a:p>
        </p:txBody>
      </p: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6472F696-C2BA-B928-F4CC-3996A745E307}"/>
              </a:ext>
            </a:extLst>
          </p:cNvPr>
          <p:cNvGrpSpPr/>
          <p:nvPr/>
        </p:nvGrpSpPr>
        <p:grpSpPr>
          <a:xfrm>
            <a:off x="2279116" y="2198478"/>
            <a:ext cx="549187" cy="874884"/>
            <a:chOff x="10413242" y="853714"/>
            <a:chExt cx="368489" cy="1019156"/>
          </a:xfrm>
        </p:grpSpPr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5F9FE34E-FF60-9A4C-50DA-6A69499C54E6}"/>
                </a:ext>
              </a:extLst>
            </p:cNvPr>
            <p:cNvSpPr/>
            <p:nvPr/>
          </p:nvSpPr>
          <p:spPr>
            <a:xfrm>
              <a:off x="10413242" y="853714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CFDCFFDB-D92F-7852-2752-C5774D23B33F}"/>
                </a:ext>
              </a:extLst>
            </p:cNvPr>
            <p:cNvSpPr/>
            <p:nvPr/>
          </p:nvSpPr>
          <p:spPr>
            <a:xfrm>
              <a:off x="10413242" y="980890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A57EA8CF-BEDD-D286-DBD6-37E588DEC4FF}"/>
                </a:ext>
              </a:extLst>
            </p:cNvPr>
            <p:cNvSpPr/>
            <p:nvPr/>
          </p:nvSpPr>
          <p:spPr>
            <a:xfrm>
              <a:off x="10413242" y="1108066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8A52EA3B-AFC7-FEC2-659C-A1985C049036}"/>
                </a:ext>
              </a:extLst>
            </p:cNvPr>
            <p:cNvSpPr/>
            <p:nvPr/>
          </p:nvSpPr>
          <p:spPr>
            <a:xfrm>
              <a:off x="10413242" y="1235242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正方形/長方形 92">
              <a:extLst>
                <a:ext uri="{FF2B5EF4-FFF2-40B4-BE49-F238E27FC236}">
                  <a16:creationId xmlns:a16="http://schemas.microsoft.com/office/drawing/2014/main" id="{8A7205C3-2DFE-EC33-6CCA-70A56C7BCD72}"/>
                </a:ext>
              </a:extLst>
            </p:cNvPr>
            <p:cNvSpPr/>
            <p:nvPr/>
          </p:nvSpPr>
          <p:spPr>
            <a:xfrm>
              <a:off x="10413242" y="1362418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正方形/長方形 93">
              <a:extLst>
                <a:ext uri="{FF2B5EF4-FFF2-40B4-BE49-F238E27FC236}">
                  <a16:creationId xmlns:a16="http://schemas.microsoft.com/office/drawing/2014/main" id="{59EC348C-543F-F01E-9B0F-072977004F5D}"/>
                </a:ext>
              </a:extLst>
            </p:cNvPr>
            <p:cNvSpPr/>
            <p:nvPr/>
          </p:nvSpPr>
          <p:spPr>
            <a:xfrm>
              <a:off x="10413242" y="1489594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B1D52F50-E62D-3074-DB5A-32B57224F500}"/>
                </a:ext>
              </a:extLst>
            </p:cNvPr>
            <p:cNvSpPr/>
            <p:nvPr/>
          </p:nvSpPr>
          <p:spPr>
            <a:xfrm>
              <a:off x="10413242" y="1616770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正方形/長方形 95">
              <a:extLst>
                <a:ext uri="{FF2B5EF4-FFF2-40B4-BE49-F238E27FC236}">
                  <a16:creationId xmlns:a16="http://schemas.microsoft.com/office/drawing/2014/main" id="{4EE47F7B-DD15-B689-68C1-3095E89430BB}"/>
                </a:ext>
              </a:extLst>
            </p:cNvPr>
            <p:cNvSpPr/>
            <p:nvPr/>
          </p:nvSpPr>
          <p:spPr>
            <a:xfrm>
              <a:off x="10413242" y="1743945"/>
              <a:ext cx="368489" cy="128925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1036F777-EFED-7AE0-1F39-5DA87F78F539}"/>
              </a:ext>
            </a:extLst>
          </p:cNvPr>
          <p:cNvGrpSpPr/>
          <p:nvPr/>
        </p:nvGrpSpPr>
        <p:grpSpPr>
          <a:xfrm rot="5400000" flipV="1">
            <a:off x="2073339" y="2324831"/>
            <a:ext cx="532333" cy="714232"/>
            <a:chOff x="3957851" y="450376"/>
            <a:chExt cx="941695" cy="1108880"/>
          </a:xfrm>
        </p:grpSpPr>
        <p:sp>
          <p:nvSpPr>
            <p:cNvPr id="99" name="円弧 98">
              <a:extLst>
                <a:ext uri="{FF2B5EF4-FFF2-40B4-BE49-F238E27FC236}">
                  <a16:creationId xmlns:a16="http://schemas.microsoft.com/office/drawing/2014/main" id="{E208FB8A-540C-551D-7128-ABBEA04093D6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03FE1E4C-8D0F-104C-4323-377B0612D562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6DF2FD35-DD08-4D3D-741A-088B82B54A6B}"/>
              </a:ext>
            </a:extLst>
          </p:cNvPr>
          <p:cNvSpPr txBox="1"/>
          <p:nvPr/>
        </p:nvSpPr>
        <p:spPr>
          <a:xfrm>
            <a:off x="3490330" y="2696592"/>
            <a:ext cx="186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</a:rPr>
              <a:t>余裕があれば</a:t>
            </a:r>
            <a:endParaRPr kumimoji="1" lang="en-US" altLang="ja-JP">
              <a:solidFill>
                <a:srgbClr val="FF0000"/>
              </a:solidFill>
            </a:endParaRPr>
          </a:p>
          <a:p>
            <a:r>
              <a:rPr kumimoji="1" lang="ja-JP" altLang="en-US">
                <a:solidFill>
                  <a:srgbClr val="FF0000"/>
                </a:solidFill>
              </a:rPr>
              <a:t>抜き出す</a:t>
            </a: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8AD2629D-7131-3F4D-CF28-B5D642A1E1CC}"/>
              </a:ext>
            </a:extLst>
          </p:cNvPr>
          <p:cNvSpPr txBox="1"/>
          <p:nvPr/>
        </p:nvSpPr>
        <p:spPr>
          <a:xfrm>
            <a:off x="1835586" y="1736813"/>
            <a:ext cx="2071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>
                <a:solidFill>
                  <a:srgbClr val="FF0000"/>
                </a:solidFill>
              </a:rPr>
              <a:t>IPM</a:t>
            </a:r>
            <a:r>
              <a:rPr kumimoji="1" lang="ja-JP" altLang="en-US" sz="2400" b="1">
                <a:solidFill>
                  <a:srgbClr val="FF0000"/>
                </a:solidFill>
              </a:rPr>
              <a:t>完成品</a:t>
            </a:r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00706FB4-843D-B39F-06F2-EBB97771E71A}"/>
              </a:ext>
            </a:extLst>
          </p:cNvPr>
          <p:cNvSpPr/>
          <p:nvPr/>
        </p:nvSpPr>
        <p:spPr>
          <a:xfrm>
            <a:off x="3719468" y="3437424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D0A2A54D-1462-501F-C42E-1D8920EEBC64}"/>
              </a:ext>
            </a:extLst>
          </p:cNvPr>
          <p:cNvSpPr/>
          <p:nvPr/>
        </p:nvSpPr>
        <p:spPr>
          <a:xfrm>
            <a:off x="3926479" y="3437424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5B7AA15C-C7A9-B2FE-B26C-0F7CD3D737EC}"/>
              </a:ext>
            </a:extLst>
          </p:cNvPr>
          <p:cNvSpPr/>
          <p:nvPr/>
        </p:nvSpPr>
        <p:spPr>
          <a:xfrm>
            <a:off x="4147027" y="3437424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2E1E3437-DBB0-7B5C-585E-1007DBF2187D}"/>
              </a:ext>
            </a:extLst>
          </p:cNvPr>
          <p:cNvSpPr/>
          <p:nvPr/>
        </p:nvSpPr>
        <p:spPr>
          <a:xfrm>
            <a:off x="4526340" y="3423491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0" name="正方形/長方形 109">
            <a:extLst>
              <a:ext uri="{FF2B5EF4-FFF2-40B4-BE49-F238E27FC236}">
                <a16:creationId xmlns:a16="http://schemas.microsoft.com/office/drawing/2014/main" id="{63D06BB7-C108-9F4B-1CAF-F4DE83ED66B3}"/>
              </a:ext>
            </a:extLst>
          </p:cNvPr>
          <p:cNvSpPr/>
          <p:nvPr/>
        </p:nvSpPr>
        <p:spPr>
          <a:xfrm>
            <a:off x="4733351" y="3423491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0A7CF351-8641-739A-8A58-CC3EEDFDF174}"/>
              </a:ext>
            </a:extLst>
          </p:cNvPr>
          <p:cNvSpPr/>
          <p:nvPr/>
        </p:nvSpPr>
        <p:spPr>
          <a:xfrm>
            <a:off x="4953899" y="3423491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正方形/長方形 111">
            <a:extLst>
              <a:ext uri="{FF2B5EF4-FFF2-40B4-BE49-F238E27FC236}">
                <a16:creationId xmlns:a16="http://schemas.microsoft.com/office/drawing/2014/main" id="{4EB4D2D4-27A9-155B-C68F-BED367B13DB8}"/>
              </a:ext>
            </a:extLst>
          </p:cNvPr>
          <p:cNvSpPr/>
          <p:nvPr/>
        </p:nvSpPr>
        <p:spPr>
          <a:xfrm>
            <a:off x="4899352" y="5337301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43D98B1A-295E-D909-9FD8-97C3D4E06EB9}"/>
              </a:ext>
            </a:extLst>
          </p:cNvPr>
          <p:cNvSpPr/>
          <p:nvPr/>
        </p:nvSpPr>
        <p:spPr>
          <a:xfrm>
            <a:off x="5106363" y="5337301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F4302B9B-56D0-4292-B07E-B102D48CCB28}"/>
              </a:ext>
            </a:extLst>
          </p:cNvPr>
          <p:cNvSpPr/>
          <p:nvPr/>
        </p:nvSpPr>
        <p:spPr>
          <a:xfrm>
            <a:off x="5326911" y="5337301"/>
            <a:ext cx="150376" cy="4888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A4BFA1FB-B39C-C053-200A-EEBE61AB3722}"/>
              </a:ext>
            </a:extLst>
          </p:cNvPr>
          <p:cNvSpPr txBox="1"/>
          <p:nvPr/>
        </p:nvSpPr>
        <p:spPr>
          <a:xfrm>
            <a:off x="3992409" y="2095855"/>
            <a:ext cx="1733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/>
              <a:t>手作業ゾーン</a:t>
            </a:r>
            <a:endParaRPr lang="ja-JP" altLang="en-US"/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0F1A5039-6AD0-84B9-E4A0-C49DEC401B50}"/>
              </a:ext>
            </a:extLst>
          </p:cNvPr>
          <p:cNvSpPr txBox="1"/>
          <p:nvPr/>
        </p:nvSpPr>
        <p:spPr>
          <a:xfrm>
            <a:off x="334037" y="1133693"/>
            <a:ext cx="44205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直結工程の分断という選択</a:t>
            </a:r>
          </a:p>
        </p:txBody>
      </p:sp>
      <p:cxnSp>
        <p:nvCxnSpPr>
          <p:cNvPr id="118" name="直線コネクタ 117">
            <a:extLst>
              <a:ext uri="{FF2B5EF4-FFF2-40B4-BE49-F238E27FC236}">
                <a16:creationId xmlns:a16="http://schemas.microsoft.com/office/drawing/2014/main" id="{40D8AB36-CCEA-02AB-30BA-362DF42F032E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フリーフォーム: 図形 118">
            <a:extLst>
              <a:ext uri="{FF2B5EF4-FFF2-40B4-BE49-F238E27FC236}">
                <a16:creationId xmlns:a16="http://schemas.microsoft.com/office/drawing/2014/main" id="{AFE9D556-11EB-1902-202B-BA26381DAEA2}"/>
              </a:ext>
            </a:extLst>
          </p:cNvPr>
          <p:cNvSpPr/>
          <p:nvPr/>
        </p:nvSpPr>
        <p:spPr>
          <a:xfrm>
            <a:off x="2614600" y="2796362"/>
            <a:ext cx="851614" cy="1227677"/>
          </a:xfrm>
          <a:custGeom>
            <a:avLst/>
            <a:gdLst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563525 w 691116"/>
              <a:gd name="connsiteY7" fmla="*/ 21265 h 1073888"/>
              <a:gd name="connsiteX8" fmla="*/ 457200 w 691116"/>
              <a:gd name="connsiteY8" fmla="*/ 0 h 1073888"/>
              <a:gd name="connsiteX9" fmla="*/ 233916 w 691116"/>
              <a:gd name="connsiteY9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618760 w 691116"/>
              <a:gd name="connsiteY7" fmla="*/ 87514 h 1073888"/>
              <a:gd name="connsiteX8" fmla="*/ 563525 w 691116"/>
              <a:gd name="connsiteY8" fmla="*/ 21265 h 1073888"/>
              <a:gd name="connsiteX9" fmla="*/ 457200 w 691116"/>
              <a:gd name="connsiteY9" fmla="*/ 0 h 1073888"/>
              <a:gd name="connsiteX10" fmla="*/ 233916 w 691116"/>
              <a:gd name="connsiteY10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622587 w 691116"/>
              <a:gd name="connsiteY7" fmla="*/ 72442 h 1073888"/>
              <a:gd name="connsiteX8" fmla="*/ 563525 w 691116"/>
              <a:gd name="connsiteY8" fmla="*/ 21265 h 1073888"/>
              <a:gd name="connsiteX9" fmla="*/ 457200 w 691116"/>
              <a:gd name="connsiteY9" fmla="*/ 0 h 1073888"/>
              <a:gd name="connsiteX10" fmla="*/ 233916 w 691116"/>
              <a:gd name="connsiteY10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72337 w 691116"/>
              <a:gd name="connsiteY6" fmla="*/ 228191 h 1073888"/>
              <a:gd name="connsiteX7" fmla="*/ 659218 w 691116"/>
              <a:gd name="connsiteY7" fmla="*/ 148856 h 1073888"/>
              <a:gd name="connsiteX8" fmla="*/ 622587 w 691116"/>
              <a:gd name="connsiteY8" fmla="*/ 72442 h 1073888"/>
              <a:gd name="connsiteX9" fmla="*/ 563525 w 691116"/>
              <a:gd name="connsiteY9" fmla="*/ 21265 h 1073888"/>
              <a:gd name="connsiteX10" fmla="*/ 457200 w 691116"/>
              <a:gd name="connsiteY10" fmla="*/ 0 h 1073888"/>
              <a:gd name="connsiteX11" fmla="*/ 233916 w 691116"/>
              <a:gd name="connsiteY11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83817 w 691116"/>
              <a:gd name="connsiteY6" fmla="*/ 228191 h 1073888"/>
              <a:gd name="connsiteX7" fmla="*/ 659218 w 691116"/>
              <a:gd name="connsiteY7" fmla="*/ 148856 h 1073888"/>
              <a:gd name="connsiteX8" fmla="*/ 622587 w 691116"/>
              <a:gd name="connsiteY8" fmla="*/ 72442 h 1073888"/>
              <a:gd name="connsiteX9" fmla="*/ 563525 w 691116"/>
              <a:gd name="connsiteY9" fmla="*/ 21265 h 1073888"/>
              <a:gd name="connsiteX10" fmla="*/ 457200 w 691116"/>
              <a:gd name="connsiteY10" fmla="*/ 0 h 1073888"/>
              <a:gd name="connsiteX11" fmla="*/ 233916 w 691116"/>
              <a:gd name="connsiteY11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32059 h 1073888"/>
              <a:gd name="connsiteX3" fmla="*/ 574158 w 691116"/>
              <a:gd name="connsiteY3" fmla="*/ 1010093 h 1073888"/>
              <a:gd name="connsiteX4" fmla="*/ 648586 w 691116"/>
              <a:gd name="connsiteY4" fmla="*/ 882502 h 1073888"/>
              <a:gd name="connsiteX5" fmla="*/ 691116 w 691116"/>
              <a:gd name="connsiteY5" fmla="*/ 680484 h 1073888"/>
              <a:gd name="connsiteX6" fmla="*/ 691116 w 691116"/>
              <a:gd name="connsiteY6" fmla="*/ 340242 h 1073888"/>
              <a:gd name="connsiteX7" fmla="*/ 683817 w 691116"/>
              <a:gd name="connsiteY7" fmla="*/ 228191 h 1073888"/>
              <a:gd name="connsiteX8" fmla="*/ 659218 w 691116"/>
              <a:gd name="connsiteY8" fmla="*/ 148856 h 1073888"/>
              <a:gd name="connsiteX9" fmla="*/ 622587 w 691116"/>
              <a:gd name="connsiteY9" fmla="*/ 72442 h 1073888"/>
              <a:gd name="connsiteX10" fmla="*/ 563525 w 691116"/>
              <a:gd name="connsiteY10" fmla="*/ 21265 h 1073888"/>
              <a:gd name="connsiteX11" fmla="*/ 457200 w 691116"/>
              <a:gd name="connsiteY11" fmla="*/ 0 h 1073888"/>
              <a:gd name="connsiteX12" fmla="*/ 233916 w 691116"/>
              <a:gd name="connsiteY12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48586 w 691116"/>
              <a:gd name="connsiteY4" fmla="*/ 882502 h 1073888"/>
              <a:gd name="connsiteX5" fmla="*/ 691116 w 691116"/>
              <a:gd name="connsiteY5" fmla="*/ 680484 h 1073888"/>
              <a:gd name="connsiteX6" fmla="*/ 691116 w 691116"/>
              <a:gd name="connsiteY6" fmla="*/ 340242 h 1073888"/>
              <a:gd name="connsiteX7" fmla="*/ 683817 w 691116"/>
              <a:gd name="connsiteY7" fmla="*/ 228191 h 1073888"/>
              <a:gd name="connsiteX8" fmla="*/ 659218 w 691116"/>
              <a:gd name="connsiteY8" fmla="*/ 148856 h 1073888"/>
              <a:gd name="connsiteX9" fmla="*/ 622587 w 691116"/>
              <a:gd name="connsiteY9" fmla="*/ 72442 h 1073888"/>
              <a:gd name="connsiteX10" fmla="*/ 563525 w 691116"/>
              <a:gd name="connsiteY10" fmla="*/ 21265 h 1073888"/>
              <a:gd name="connsiteX11" fmla="*/ 457200 w 691116"/>
              <a:gd name="connsiteY11" fmla="*/ 0 h 1073888"/>
              <a:gd name="connsiteX12" fmla="*/ 233916 w 691116"/>
              <a:gd name="connsiteY12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26413 w 691116"/>
              <a:gd name="connsiteY4" fmla="*/ 956696 h 1073888"/>
              <a:gd name="connsiteX5" fmla="*/ 648586 w 691116"/>
              <a:gd name="connsiteY5" fmla="*/ 882502 h 1073888"/>
              <a:gd name="connsiteX6" fmla="*/ 691116 w 691116"/>
              <a:gd name="connsiteY6" fmla="*/ 680484 h 1073888"/>
              <a:gd name="connsiteX7" fmla="*/ 691116 w 691116"/>
              <a:gd name="connsiteY7" fmla="*/ 340242 h 1073888"/>
              <a:gd name="connsiteX8" fmla="*/ 683817 w 691116"/>
              <a:gd name="connsiteY8" fmla="*/ 228191 h 1073888"/>
              <a:gd name="connsiteX9" fmla="*/ 659218 w 691116"/>
              <a:gd name="connsiteY9" fmla="*/ 148856 h 1073888"/>
              <a:gd name="connsiteX10" fmla="*/ 622587 w 691116"/>
              <a:gd name="connsiteY10" fmla="*/ 72442 h 1073888"/>
              <a:gd name="connsiteX11" fmla="*/ 563525 w 691116"/>
              <a:gd name="connsiteY11" fmla="*/ 21265 h 1073888"/>
              <a:gd name="connsiteX12" fmla="*/ 457200 w 691116"/>
              <a:gd name="connsiteY12" fmla="*/ 0 h 1073888"/>
              <a:gd name="connsiteX13" fmla="*/ 233916 w 691116"/>
              <a:gd name="connsiteY13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26413 w 691116"/>
              <a:gd name="connsiteY4" fmla="*/ 956696 h 1073888"/>
              <a:gd name="connsiteX5" fmla="*/ 660066 w 691116"/>
              <a:gd name="connsiteY5" fmla="*/ 857381 h 1073888"/>
              <a:gd name="connsiteX6" fmla="*/ 691116 w 691116"/>
              <a:gd name="connsiteY6" fmla="*/ 680484 h 1073888"/>
              <a:gd name="connsiteX7" fmla="*/ 691116 w 691116"/>
              <a:gd name="connsiteY7" fmla="*/ 340242 h 1073888"/>
              <a:gd name="connsiteX8" fmla="*/ 683817 w 691116"/>
              <a:gd name="connsiteY8" fmla="*/ 228191 h 1073888"/>
              <a:gd name="connsiteX9" fmla="*/ 659218 w 691116"/>
              <a:gd name="connsiteY9" fmla="*/ 148856 h 1073888"/>
              <a:gd name="connsiteX10" fmla="*/ 622587 w 691116"/>
              <a:gd name="connsiteY10" fmla="*/ 72442 h 1073888"/>
              <a:gd name="connsiteX11" fmla="*/ 563525 w 691116"/>
              <a:gd name="connsiteY11" fmla="*/ 21265 h 1073888"/>
              <a:gd name="connsiteX12" fmla="*/ 457200 w 691116"/>
              <a:gd name="connsiteY12" fmla="*/ 0 h 1073888"/>
              <a:gd name="connsiteX13" fmla="*/ 233916 w 691116"/>
              <a:gd name="connsiteY13" fmla="*/ 0 h 107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1116" h="1073888">
                <a:moveTo>
                  <a:pt x="0" y="1073888"/>
                </a:moveTo>
                <a:lnTo>
                  <a:pt x="382772" y="1073888"/>
                </a:lnTo>
                <a:lnTo>
                  <a:pt x="488642" y="1052156"/>
                </a:lnTo>
                <a:lnTo>
                  <a:pt x="574158" y="1010093"/>
                </a:lnTo>
                <a:cubicBezTo>
                  <a:pt x="586474" y="987270"/>
                  <a:pt x="614097" y="979519"/>
                  <a:pt x="626413" y="956696"/>
                </a:cubicBezTo>
                <a:lnTo>
                  <a:pt x="660066" y="857381"/>
                </a:lnTo>
                <a:lnTo>
                  <a:pt x="691116" y="680484"/>
                </a:lnTo>
                <a:lnTo>
                  <a:pt x="691116" y="340242"/>
                </a:lnTo>
                <a:lnTo>
                  <a:pt x="683817" y="228191"/>
                </a:lnTo>
                <a:lnTo>
                  <a:pt x="659218" y="148856"/>
                </a:lnTo>
                <a:lnTo>
                  <a:pt x="622587" y="72442"/>
                </a:lnTo>
                <a:lnTo>
                  <a:pt x="563525" y="21265"/>
                </a:lnTo>
                <a:lnTo>
                  <a:pt x="457200" y="0"/>
                </a:lnTo>
                <a:lnTo>
                  <a:pt x="233916" y="0"/>
                </a:lnTo>
              </a:path>
            </a:pathLst>
          </a:custGeom>
          <a:noFill/>
          <a:ln w="57150">
            <a:solidFill>
              <a:srgbClr val="FF0000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1" name="直線コネクタ 120">
            <a:extLst>
              <a:ext uri="{FF2B5EF4-FFF2-40B4-BE49-F238E27FC236}">
                <a16:creationId xmlns:a16="http://schemas.microsoft.com/office/drawing/2014/main" id="{7875A7CE-C7BD-435B-4534-D5E9C91D0C59}"/>
              </a:ext>
            </a:extLst>
          </p:cNvPr>
          <p:cNvCxnSpPr>
            <a:cxnSpLocks/>
          </p:cNvCxnSpPr>
          <p:nvPr/>
        </p:nvCxnSpPr>
        <p:spPr>
          <a:xfrm flipV="1">
            <a:off x="2614600" y="4099727"/>
            <a:ext cx="1188701" cy="12217"/>
          </a:xfrm>
          <a:prstGeom prst="line">
            <a:avLst/>
          </a:prstGeom>
          <a:ln w="571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グループ化 122">
            <a:extLst>
              <a:ext uri="{FF2B5EF4-FFF2-40B4-BE49-F238E27FC236}">
                <a16:creationId xmlns:a16="http://schemas.microsoft.com/office/drawing/2014/main" id="{8F228899-1242-D127-6A84-B1775038F431}"/>
              </a:ext>
            </a:extLst>
          </p:cNvPr>
          <p:cNvGrpSpPr/>
          <p:nvPr/>
        </p:nvGrpSpPr>
        <p:grpSpPr>
          <a:xfrm flipV="1">
            <a:off x="2691648" y="3819853"/>
            <a:ext cx="532333" cy="714232"/>
            <a:chOff x="3957851" y="450376"/>
            <a:chExt cx="941695" cy="1108880"/>
          </a:xfrm>
        </p:grpSpPr>
        <p:sp>
          <p:nvSpPr>
            <p:cNvPr id="124" name="円弧 123">
              <a:extLst>
                <a:ext uri="{FF2B5EF4-FFF2-40B4-BE49-F238E27FC236}">
                  <a16:creationId xmlns:a16="http://schemas.microsoft.com/office/drawing/2014/main" id="{667BCE4D-BEA8-0A85-B170-10DD312CAFC0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楕円 124">
              <a:extLst>
                <a:ext uri="{FF2B5EF4-FFF2-40B4-BE49-F238E27FC236}">
                  <a16:creationId xmlns:a16="http://schemas.microsoft.com/office/drawing/2014/main" id="{538AEA34-84B2-708D-E6B6-223C1F7D0E72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0CFE521-0006-E205-587A-929DB162CA39}"/>
              </a:ext>
            </a:extLst>
          </p:cNvPr>
          <p:cNvSpPr txBox="1"/>
          <p:nvPr/>
        </p:nvSpPr>
        <p:spPr>
          <a:xfrm>
            <a:off x="334037" y="262030"/>
            <a:ext cx="773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インバータライン</a:t>
            </a:r>
            <a:r>
              <a:rPr kumimoji="1" lang="ja-JP" altLang="en-US" sz="2400"/>
              <a:t>でやったこと（</a:t>
            </a:r>
            <a:r>
              <a:rPr kumimoji="1" lang="en-US" altLang="ja-JP" sz="2400"/>
              <a:t>M</a:t>
            </a:r>
            <a:r>
              <a:rPr kumimoji="1" lang="ja-JP" altLang="en-US" sz="2400"/>
              <a:t>工長）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6654BA-FB8B-6BA8-9626-F30232DFE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429" y="285546"/>
            <a:ext cx="1355921" cy="134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6848D7-E3B4-968C-2778-4CEB56C6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819B2B9-37F7-D98D-C922-CD6C6306BCE3}"/>
              </a:ext>
            </a:extLst>
          </p:cNvPr>
          <p:cNvSpPr/>
          <p:nvPr/>
        </p:nvSpPr>
        <p:spPr>
          <a:xfrm>
            <a:off x="7252298" y="3021941"/>
            <a:ext cx="1287710" cy="1116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9AF0266-7C7F-317B-1635-A77F1A0A732A}"/>
              </a:ext>
            </a:extLst>
          </p:cNvPr>
          <p:cNvGrpSpPr/>
          <p:nvPr/>
        </p:nvGrpSpPr>
        <p:grpSpPr>
          <a:xfrm>
            <a:off x="6183074" y="3498791"/>
            <a:ext cx="393302" cy="524670"/>
            <a:chOff x="3957851" y="450376"/>
            <a:chExt cx="941695" cy="1108880"/>
          </a:xfrm>
        </p:grpSpPr>
        <p:sp>
          <p:nvSpPr>
            <p:cNvPr id="9" name="円弧 8">
              <a:extLst>
                <a:ext uri="{FF2B5EF4-FFF2-40B4-BE49-F238E27FC236}">
                  <a16:creationId xmlns:a16="http://schemas.microsoft.com/office/drawing/2014/main" id="{4B9DF551-245F-B506-69A5-4EF29C74227C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F1B92E9C-1B02-5CAB-BB01-53EE484C2C9B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BD7359C-692A-9D32-82D4-5C15E6188DF7}"/>
              </a:ext>
            </a:extLst>
          </p:cNvPr>
          <p:cNvGrpSpPr/>
          <p:nvPr/>
        </p:nvGrpSpPr>
        <p:grpSpPr>
          <a:xfrm>
            <a:off x="6913272" y="3530315"/>
            <a:ext cx="393302" cy="524670"/>
            <a:chOff x="3957851" y="450376"/>
            <a:chExt cx="941695" cy="1108880"/>
          </a:xfrm>
        </p:grpSpPr>
        <p:sp>
          <p:nvSpPr>
            <p:cNvPr id="12" name="円弧 11">
              <a:extLst>
                <a:ext uri="{FF2B5EF4-FFF2-40B4-BE49-F238E27FC236}">
                  <a16:creationId xmlns:a16="http://schemas.microsoft.com/office/drawing/2014/main" id="{E56834CB-7103-3836-6011-C468CB479B17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C57AA8CE-31BD-AA74-8619-BCFF6E84F6D7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4337303-8059-B418-A1D7-D198EC0FBA26}"/>
              </a:ext>
            </a:extLst>
          </p:cNvPr>
          <p:cNvGrpSpPr/>
          <p:nvPr/>
        </p:nvGrpSpPr>
        <p:grpSpPr>
          <a:xfrm>
            <a:off x="7573574" y="3486056"/>
            <a:ext cx="393302" cy="524670"/>
            <a:chOff x="3957851" y="450376"/>
            <a:chExt cx="941695" cy="1108880"/>
          </a:xfrm>
        </p:grpSpPr>
        <p:sp>
          <p:nvSpPr>
            <p:cNvPr id="15" name="円弧 14">
              <a:extLst>
                <a:ext uri="{FF2B5EF4-FFF2-40B4-BE49-F238E27FC236}">
                  <a16:creationId xmlns:a16="http://schemas.microsoft.com/office/drawing/2014/main" id="{66F56C12-F337-400F-B0FF-33BDE59E59A3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9D50D090-3110-B79D-DED5-1FD8CC496C2A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D0E4F2A-0952-BED2-86BF-649D5BEF513D}"/>
              </a:ext>
            </a:extLst>
          </p:cNvPr>
          <p:cNvGrpSpPr/>
          <p:nvPr/>
        </p:nvGrpSpPr>
        <p:grpSpPr>
          <a:xfrm flipV="1">
            <a:off x="7229794" y="2814323"/>
            <a:ext cx="393302" cy="524670"/>
            <a:chOff x="3957851" y="450376"/>
            <a:chExt cx="941695" cy="1108880"/>
          </a:xfrm>
        </p:grpSpPr>
        <p:sp>
          <p:nvSpPr>
            <p:cNvPr id="24" name="円弧 23">
              <a:extLst>
                <a:ext uri="{FF2B5EF4-FFF2-40B4-BE49-F238E27FC236}">
                  <a16:creationId xmlns:a16="http://schemas.microsoft.com/office/drawing/2014/main" id="{C2A202C7-2F30-C99D-97F6-B239E92D07DE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1B3C5251-F95F-2F4C-0A83-D55A14909985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AB7E951-2D3C-1DCF-D396-B6145E87219D}"/>
              </a:ext>
            </a:extLst>
          </p:cNvPr>
          <p:cNvCxnSpPr>
            <a:cxnSpLocks/>
          </p:cNvCxnSpPr>
          <p:nvPr/>
        </p:nvCxnSpPr>
        <p:spPr>
          <a:xfrm flipH="1">
            <a:off x="6120653" y="3216133"/>
            <a:ext cx="288459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71C60AB0-A60B-32F8-6E96-2950951FB868}"/>
              </a:ext>
            </a:extLst>
          </p:cNvPr>
          <p:cNvCxnSpPr>
            <a:cxnSpLocks/>
          </p:cNvCxnSpPr>
          <p:nvPr/>
        </p:nvCxnSpPr>
        <p:spPr>
          <a:xfrm>
            <a:off x="7976151" y="3640318"/>
            <a:ext cx="2816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0EB03B8-5E29-830B-0BE4-352B8873D75E}"/>
              </a:ext>
            </a:extLst>
          </p:cNvPr>
          <p:cNvSpPr txBox="1"/>
          <p:nvPr/>
        </p:nvSpPr>
        <p:spPr>
          <a:xfrm>
            <a:off x="4080403" y="1899553"/>
            <a:ext cx="10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完成品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CB1B780-3C94-68AD-BD0C-3910A4D9F045}"/>
              </a:ext>
            </a:extLst>
          </p:cNvPr>
          <p:cNvSpPr/>
          <p:nvPr/>
        </p:nvSpPr>
        <p:spPr>
          <a:xfrm>
            <a:off x="4954058" y="3904196"/>
            <a:ext cx="471097" cy="752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04CD398A-B29A-3BAE-D90A-E04FDA011169}"/>
              </a:ext>
            </a:extLst>
          </p:cNvPr>
          <p:cNvSpPr/>
          <p:nvPr/>
        </p:nvSpPr>
        <p:spPr>
          <a:xfrm>
            <a:off x="5542359" y="3904232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9AD8EC18-66A1-84FE-CCA1-5E937D38BA7C}"/>
              </a:ext>
            </a:extLst>
          </p:cNvPr>
          <p:cNvSpPr/>
          <p:nvPr/>
        </p:nvSpPr>
        <p:spPr>
          <a:xfrm>
            <a:off x="5129665" y="2564377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661F20D-1EA7-C500-0E0A-390C0C504B00}"/>
              </a:ext>
            </a:extLst>
          </p:cNvPr>
          <p:cNvSpPr/>
          <p:nvPr/>
        </p:nvSpPr>
        <p:spPr>
          <a:xfrm>
            <a:off x="6037669" y="2576378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8306FBB-B3DC-9769-63AE-B85411EA637E}"/>
              </a:ext>
            </a:extLst>
          </p:cNvPr>
          <p:cNvSpPr/>
          <p:nvPr/>
        </p:nvSpPr>
        <p:spPr>
          <a:xfrm>
            <a:off x="6190614" y="2576378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AF71E0B8-EE19-6516-1488-F1BDEF2A2FB8}"/>
              </a:ext>
            </a:extLst>
          </p:cNvPr>
          <p:cNvSpPr/>
          <p:nvPr/>
        </p:nvSpPr>
        <p:spPr>
          <a:xfrm>
            <a:off x="6353561" y="2576378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9EBBC33-20BE-4702-F750-511B8566CBC5}"/>
              </a:ext>
            </a:extLst>
          </p:cNvPr>
          <p:cNvSpPr/>
          <p:nvPr/>
        </p:nvSpPr>
        <p:spPr>
          <a:xfrm>
            <a:off x="6702796" y="3929369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12C62AA8-07AC-5698-72F3-F316B68949C1}"/>
              </a:ext>
            </a:extLst>
          </p:cNvPr>
          <p:cNvSpPr/>
          <p:nvPr/>
        </p:nvSpPr>
        <p:spPr>
          <a:xfrm>
            <a:off x="6855742" y="3929369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3072FEE-94F1-E2F3-202B-99409D83A761}"/>
              </a:ext>
            </a:extLst>
          </p:cNvPr>
          <p:cNvSpPr/>
          <p:nvPr/>
        </p:nvSpPr>
        <p:spPr>
          <a:xfrm>
            <a:off x="8428906" y="3156361"/>
            <a:ext cx="111102" cy="5246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2AF6117-04EE-5805-3F22-A3E7BBFB426D}"/>
              </a:ext>
            </a:extLst>
          </p:cNvPr>
          <p:cNvSpPr/>
          <p:nvPr/>
        </p:nvSpPr>
        <p:spPr>
          <a:xfrm>
            <a:off x="6552232" y="2379711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2E9859F-1099-644E-B845-80E6914DBD92}"/>
              </a:ext>
            </a:extLst>
          </p:cNvPr>
          <p:cNvSpPr/>
          <p:nvPr/>
        </p:nvSpPr>
        <p:spPr>
          <a:xfrm>
            <a:off x="6924952" y="2378007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E2B02DA7-CA99-68F1-5E14-3A422933FE35}"/>
              </a:ext>
            </a:extLst>
          </p:cNvPr>
          <p:cNvSpPr/>
          <p:nvPr/>
        </p:nvSpPr>
        <p:spPr>
          <a:xfrm>
            <a:off x="7283924" y="2163126"/>
            <a:ext cx="417351" cy="752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CD65A006-87D4-4547-DA50-53D0CA93735A}"/>
              </a:ext>
            </a:extLst>
          </p:cNvPr>
          <p:cNvSpPr/>
          <p:nvPr/>
        </p:nvSpPr>
        <p:spPr>
          <a:xfrm>
            <a:off x="7769310" y="2516100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93BC9B0-503A-F0E8-6031-12E6B7142CEF}"/>
              </a:ext>
            </a:extLst>
          </p:cNvPr>
          <p:cNvSpPr/>
          <p:nvPr/>
        </p:nvSpPr>
        <p:spPr>
          <a:xfrm>
            <a:off x="7922256" y="2516100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C71011D-AD89-D48A-582B-2CB8E675E215}"/>
              </a:ext>
            </a:extLst>
          </p:cNvPr>
          <p:cNvSpPr/>
          <p:nvPr/>
        </p:nvSpPr>
        <p:spPr>
          <a:xfrm>
            <a:off x="8085203" y="2516100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494DB4AD-1222-AE08-B483-AE7305151CFB}"/>
              </a:ext>
            </a:extLst>
          </p:cNvPr>
          <p:cNvSpPr/>
          <p:nvPr/>
        </p:nvSpPr>
        <p:spPr>
          <a:xfrm>
            <a:off x="8245056" y="2350234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DC1A984-06FB-8DE0-0AEE-42CE61916221}"/>
              </a:ext>
            </a:extLst>
          </p:cNvPr>
          <p:cNvSpPr/>
          <p:nvPr/>
        </p:nvSpPr>
        <p:spPr>
          <a:xfrm>
            <a:off x="7036277" y="3912543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F75EBFC-C237-313C-A195-A39F7AE2090D}"/>
              </a:ext>
            </a:extLst>
          </p:cNvPr>
          <p:cNvSpPr/>
          <p:nvPr/>
        </p:nvSpPr>
        <p:spPr>
          <a:xfrm>
            <a:off x="7389622" y="3921581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DEF6EEE5-539C-32EB-85B5-E8208F737D0E}"/>
              </a:ext>
            </a:extLst>
          </p:cNvPr>
          <p:cNvSpPr/>
          <p:nvPr/>
        </p:nvSpPr>
        <p:spPr>
          <a:xfrm>
            <a:off x="7542567" y="3921581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8C66D41A-51FD-A33B-F0BC-19BA240E9B48}"/>
              </a:ext>
            </a:extLst>
          </p:cNvPr>
          <p:cNvSpPr/>
          <p:nvPr/>
        </p:nvSpPr>
        <p:spPr>
          <a:xfrm>
            <a:off x="7705514" y="3921581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2A4EEFFA-16C8-AC7F-B0BE-D3DD8645A2BF}"/>
              </a:ext>
            </a:extLst>
          </p:cNvPr>
          <p:cNvSpPr/>
          <p:nvPr/>
        </p:nvSpPr>
        <p:spPr>
          <a:xfrm>
            <a:off x="7875010" y="3895802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F48C713-42BA-468B-D897-196673A0D9A7}"/>
              </a:ext>
            </a:extLst>
          </p:cNvPr>
          <p:cNvSpPr/>
          <p:nvPr/>
        </p:nvSpPr>
        <p:spPr>
          <a:xfrm>
            <a:off x="8257794" y="3893783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277A7BFC-E90C-B01B-C3CE-30B35BFF1CD1}"/>
              </a:ext>
            </a:extLst>
          </p:cNvPr>
          <p:cNvSpPr/>
          <p:nvPr/>
        </p:nvSpPr>
        <p:spPr>
          <a:xfrm>
            <a:off x="5929155" y="3893783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5E21203F-4F74-4D3D-C9C6-F944108F6A93}"/>
              </a:ext>
            </a:extLst>
          </p:cNvPr>
          <p:cNvSpPr/>
          <p:nvPr/>
        </p:nvSpPr>
        <p:spPr>
          <a:xfrm>
            <a:off x="6311939" y="3891763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2FC911FD-6C3A-E6E4-CDED-C7D82C715AF7}"/>
              </a:ext>
            </a:extLst>
          </p:cNvPr>
          <p:cNvSpPr/>
          <p:nvPr/>
        </p:nvSpPr>
        <p:spPr>
          <a:xfrm>
            <a:off x="5288169" y="2576378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FDF50F38-C170-E5F0-691C-D0439C56ED82}"/>
              </a:ext>
            </a:extLst>
          </p:cNvPr>
          <p:cNvSpPr/>
          <p:nvPr/>
        </p:nvSpPr>
        <p:spPr>
          <a:xfrm>
            <a:off x="5441114" y="2576378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7469170-186B-4074-7490-B92A993BD038}"/>
              </a:ext>
            </a:extLst>
          </p:cNvPr>
          <p:cNvSpPr/>
          <p:nvPr/>
        </p:nvSpPr>
        <p:spPr>
          <a:xfrm>
            <a:off x="5604061" y="2576378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FF656765-46D1-04DD-7673-D8F1D54D5A35}"/>
              </a:ext>
            </a:extLst>
          </p:cNvPr>
          <p:cNvSpPr/>
          <p:nvPr/>
        </p:nvSpPr>
        <p:spPr>
          <a:xfrm>
            <a:off x="5767163" y="2378008"/>
            <a:ext cx="238203" cy="5432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0134F335-8CA3-55DA-4AFE-13AD45D0BA8C}"/>
              </a:ext>
            </a:extLst>
          </p:cNvPr>
          <p:cNvSpPr/>
          <p:nvPr/>
        </p:nvSpPr>
        <p:spPr>
          <a:xfrm>
            <a:off x="4546654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8547F944-2B6B-AB52-5FD5-565433159A87}"/>
              </a:ext>
            </a:extLst>
          </p:cNvPr>
          <p:cNvSpPr/>
          <p:nvPr/>
        </p:nvSpPr>
        <p:spPr>
          <a:xfrm>
            <a:off x="4657926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41D32E3D-57B6-BD12-FFD8-53F958E66592}"/>
              </a:ext>
            </a:extLst>
          </p:cNvPr>
          <p:cNvSpPr/>
          <p:nvPr/>
        </p:nvSpPr>
        <p:spPr>
          <a:xfrm>
            <a:off x="4769199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BE38AD71-CD9B-4D52-4085-DEB6F78DA698}"/>
              </a:ext>
            </a:extLst>
          </p:cNvPr>
          <p:cNvSpPr/>
          <p:nvPr/>
        </p:nvSpPr>
        <p:spPr>
          <a:xfrm>
            <a:off x="4880470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67EF4D15-C64A-A528-E853-3E69FA913ED4}"/>
              </a:ext>
            </a:extLst>
          </p:cNvPr>
          <p:cNvSpPr/>
          <p:nvPr/>
        </p:nvSpPr>
        <p:spPr>
          <a:xfrm>
            <a:off x="4101563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51634E0D-50B5-65AD-FC4F-B3183D8A5280}"/>
              </a:ext>
            </a:extLst>
          </p:cNvPr>
          <p:cNvSpPr/>
          <p:nvPr/>
        </p:nvSpPr>
        <p:spPr>
          <a:xfrm>
            <a:off x="4212836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55FDABBA-5D07-1905-070A-8A081D346F09}"/>
              </a:ext>
            </a:extLst>
          </p:cNvPr>
          <p:cNvSpPr/>
          <p:nvPr/>
        </p:nvSpPr>
        <p:spPr>
          <a:xfrm>
            <a:off x="4324108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C82D0352-EAD8-FD1D-3C5B-EE92EC323662}"/>
              </a:ext>
            </a:extLst>
          </p:cNvPr>
          <p:cNvSpPr/>
          <p:nvPr/>
        </p:nvSpPr>
        <p:spPr>
          <a:xfrm>
            <a:off x="4435381" y="2212481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FE88F7DC-674C-F07F-9F44-7F6D7C4B5C64}"/>
              </a:ext>
            </a:extLst>
          </p:cNvPr>
          <p:cNvSpPr/>
          <p:nvPr/>
        </p:nvSpPr>
        <p:spPr>
          <a:xfrm>
            <a:off x="4101563" y="3028398"/>
            <a:ext cx="3078970" cy="1149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3421EFD9-4AB7-2CEA-4A8E-AFB95275DE27}"/>
              </a:ext>
            </a:extLst>
          </p:cNvPr>
          <p:cNvGrpSpPr/>
          <p:nvPr/>
        </p:nvGrpSpPr>
        <p:grpSpPr>
          <a:xfrm flipV="1">
            <a:off x="6515217" y="2865148"/>
            <a:ext cx="393302" cy="524670"/>
            <a:chOff x="3957851" y="450376"/>
            <a:chExt cx="941695" cy="1108880"/>
          </a:xfrm>
        </p:grpSpPr>
        <p:sp>
          <p:nvSpPr>
            <p:cNvPr id="89" name="円弧 88">
              <a:extLst>
                <a:ext uri="{FF2B5EF4-FFF2-40B4-BE49-F238E27FC236}">
                  <a16:creationId xmlns:a16="http://schemas.microsoft.com/office/drawing/2014/main" id="{6B0643A7-49F0-42B4-BD00-416B00012313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楕円 89">
              <a:extLst>
                <a:ext uri="{FF2B5EF4-FFF2-40B4-BE49-F238E27FC236}">
                  <a16:creationId xmlns:a16="http://schemas.microsoft.com/office/drawing/2014/main" id="{A5E61F95-AA6D-8CD6-1452-8B6F74F6A221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3434DE-C248-E448-753D-030106F4CB24}"/>
              </a:ext>
            </a:extLst>
          </p:cNvPr>
          <p:cNvSpPr/>
          <p:nvPr/>
        </p:nvSpPr>
        <p:spPr>
          <a:xfrm>
            <a:off x="2420106" y="3216133"/>
            <a:ext cx="98534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59C0801-1C19-A037-4836-3D15BA6153A5}"/>
              </a:ext>
            </a:extLst>
          </p:cNvPr>
          <p:cNvGrpSpPr/>
          <p:nvPr/>
        </p:nvGrpSpPr>
        <p:grpSpPr>
          <a:xfrm flipV="1">
            <a:off x="1625094" y="2850894"/>
            <a:ext cx="393302" cy="524670"/>
            <a:chOff x="3957851" y="450376"/>
            <a:chExt cx="941695" cy="1108880"/>
          </a:xfrm>
        </p:grpSpPr>
        <p:sp>
          <p:nvSpPr>
            <p:cNvPr id="18" name="円弧 17">
              <a:extLst>
                <a:ext uri="{FF2B5EF4-FFF2-40B4-BE49-F238E27FC236}">
                  <a16:creationId xmlns:a16="http://schemas.microsoft.com/office/drawing/2014/main" id="{48E09232-0B1C-D2F1-4005-A4BDF33AAB45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8C0C5BA4-8EAB-68C8-9557-58D5EAB86627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C041515-452E-0E8D-DB84-9C71CF3177FC}"/>
              </a:ext>
            </a:extLst>
          </p:cNvPr>
          <p:cNvSpPr/>
          <p:nvPr/>
        </p:nvSpPr>
        <p:spPr>
          <a:xfrm>
            <a:off x="1525932" y="268055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1CDE3AE1-E164-3D4F-E172-FE147858E234}"/>
              </a:ext>
            </a:extLst>
          </p:cNvPr>
          <p:cNvSpPr/>
          <p:nvPr/>
        </p:nvSpPr>
        <p:spPr>
          <a:xfrm>
            <a:off x="1688879" y="268055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592A7E91-1D65-A632-EF9C-470E807857F7}"/>
              </a:ext>
            </a:extLst>
          </p:cNvPr>
          <p:cNvSpPr/>
          <p:nvPr/>
        </p:nvSpPr>
        <p:spPr>
          <a:xfrm>
            <a:off x="1887550" y="2483887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8ED7357F-D184-BC87-6E33-44102F9FE04C}"/>
              </a:ext>
            </a:extLst>
          </p:cNvPr>
          <p:cNvSpPr/>
          <p:nvPr/>
        </p:nvSpPr>
        <p:spPr>
          <a:xfrm>
            <a:off x="2260270" y="2482183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5BC9558A-5614-C357-671F-8BC1C1DCD061}"/>
              </a:ext>
            </a:extLst>
          </p:cNvPr>
          <p:cNvSpPr/>
          <p:nvPr/>
        </p:nvSpPr>
        <p:spPr>
          <a:xfrm rot="10800000">
            <a:off x="2074867" y="3849466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5413A3CB-42CC-7C1C-3715-5E7EF79AB27C}"/>
              </a:ext>
            </a:extLst>
          </p:cNvPr>
          <p:cNvSpPr/>
          <p:nvPr/>
        </p:nvSpPr>
        <p:spPr>
          <a:xfrm rot="10800000">
            <a:off x="1372135" y="2677634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C926272E-6276-6197-7DAB-0705649B0908}"/>
              </a:ext>
            </a:extLst>
          </p:cNvPr>
          <p:cNvSpPr/>
          <p:nvPr/>
        </p:nvSpPr>
        <p:spPr>
          <a:xfrm rot="10800000">
            <a:off x="1916363" y="3837465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7AA7EC2B-2F13-0463-CCBE-F24FC04CB685}"/>
              </a:ext>
            </a:extLst>
          </p:cNvPr>
          <p:cNvSpPr/>
          <p:nvPr/>
        </p:nvSpPr>
        <p:spPr>
          <a:xfrm rot="10800000">
            <a:off x="1763418" y="3837465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849A4BF7-8F85-BC7B-505E-4ABBA32B801E}"/>
              </a:ext>
            </a:extLst>
          </p:cNvPr>
          <p:cNvSpPr/>
          <p:nvPr/>
        </p:nvSpPr>
        <p:spPr>
          <a:xfrm rot="10800000">
            <a:off x="1600471" y="3837465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50E4576-32C4-1AB6-4BDF-C95A0AAF3A33}"/>
              </a:ext>
            </a:extLst>
          </p:cNvPr>
          <p:cNvSpPr/>
          <p:nvPr/>
        </p:nvSpPr>
        <p:spPr>
          <a:xfrm rot="10800000">
            <a:off x="1310268" y="3851692"/>
            <a:ext cx="238203" cy="5432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51816F75-E2A8-97EC-DD2F-34DF2C0D6211}"/>
              </a:ext>
            </a:extLst>
          </p:cNvPr>
          <p:cNvSpPr/>
          <p:nvPr/>
        </p:nvSpPr>
        <p:spPr>
          <a:xfrm>
            <a:off x="1272856" y="3100729"/>
            <a:ext cx="1242995" cy="1237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9F3E1E8B-EE78-0877-5310-0F613E9E340E}"/>
              </a:ext>
            </a:extLst>
          </p:cNvPr>
          <p:cNvSpPr/>
          <p:nvPr/>
        </p:nvSpPr>
        <p:spPr>
          <a:xfrm>
            <a:off x="1273010" y="3595753"/>
            <a:ext cx="1242995" cy="1237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1236C3FB-68C2-5328-76FC-CFCA5936F19E}"/>
              </a:ext>
            </a:extLst>
          </p:cNvPr>
          <p:cNvGrpSpPr/>
          <p:nvPr/>
        </p:nvGrpSpPr>
        <p:grpSpPr>
          <a:xfrm>
            <a:off x="2018083" y="3375564"/>
            <a:ext cx="393302" cy="524670"/>
            <a:chOff x="3957851" y="450376"/>
            <a:chExt cx="941695" cy="1108880"/>
          </a:xfrm>
        </p:grpSpPr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DF075851-39A7-3639-84BD-0151336A5F92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FC4A6336-F30C-322F-2D22-CCD599956F1B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F3BDF9C4-1BB3-A6A3-2365-7B89455851E6}"/>
              </a:ext>
            </a:extLst>
          </p:cNvPr>
          <p:cNvSpPr/>
          <p:nvPr/>
        </p:nvSpPr>
        <p:spPr>
          <a:xfrm>
            <a:off x="1273010" y="3224646"/>
            <a:ext cx="98534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03E6889A-BC07-311D-0294-CC79A1B22AB1}"/>
              </a:ext>
            </a:extLst>
          </p:cNvPr>
          <p:cNvSpPr/>
          <p:nvPr/>
        </p:nvSpPr>
        <p:spPr>
          <a:xfrm>
            <a:off x="4991573" y="3718573"/>
            <a:ext cx="3585949" cy="1011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3" name="直線矢印コネクタ 92">
            <a:extLst>
              <a:ext uri="{FF2B5EF4-FFF2-40B4-BE49-F238E27FC236}">
                <a16:creationId xmlns:a16="http://schemas.microsoft.com/office/drawing/2014/main" id="{E34E9938-72D4-1D87-11AA-11EB9FE9EF5F}"/>
              </a:ext>
            </a:extLst>
          </p:cNvPr>
          <p:cNvCxnSpPr>
            <a:cxnSpLocks/>
          </p:cNvCxnSpPr>
          <p:nvPr/>
        </p:nvCxnSpPr>
        <p:spPr>
          <a:xfrm>
            <a:off x="4516934" y="3778379"/>
            <a:ext cx="2816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903FC753-7E11-92B0-D3E1-0B85B36492DC}"/>
              </a:ext>
            </a:extLst>
          </p:cNvPr>
          <p:cNvSpPr txBox="1"/>
          <p:nvPr/>
        </p:nvSpPr>
        <p:spPr>
          <a:xfrm>
            <a:off x="4297759" y="3424852"/>
            <a:ext cx="719991" cy="27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材料</a:t>
            </a:r>
          </a:p>
        </p:txBody>
      </p: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A1A95C55-5498-2B5B-0E46-7C4BF8C70067}"/>
              </a:ext>
            </a:extLst>
          </p:cNvPr>
          <p:cNvGrpSpPr/>
          <p:nvPr/>
        </p:nvGrpSpPr>
        <p:grpSpPr>
          <a:xfrm>
            <a:off x="5147520" y="3543681"/>
            <a:ext cx="393302" cy="524670"/>
            <a:chOff x="3957851" y="450376"/>
            <a:chExt cx="941695" cy="1108880"/>
          </a:xfrm>
        </p:grpSpPr>
        <p:sp>
          <p:nvSpPr>
            <p:cNvPr id="98" name="円弧 97">
              <a:extLst>
                <a:ext uri="{FF2B5EF4-FFF2-40B4-BE49-F238E27FC236}">
                  <a16:creationId xmlns:a16="http://schemas.microsoft.com/office/drawing/2014/main" id="{49864B19-D920-F63B-8934-F8BCFED4346B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楕円 98">
              <a:extLst>
                <a:ext uri="{FF2B5EF4-FFF2-40B4-BE49-F238E27FC236}">
                  <a16:creationId xmlns:a16="http://schemas.microsoft.com/office/drawing/2014/main" id="{8B9D4BD4-9971-0DDD-FEF3-E80E7F638968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D6AAF5CF-C73D-86ED-8397-9BEA583874B4}"/>
              </a:ext>
            </a:extLst>
          </p:cNvPr>
          <p:cNvGrpSpPr/>
          <p:nvPr/>
        </p:nvGrpSpPr>
        <p:grpSpPr>
          <a:xfrm flipV="1">
            <a:off x="5685507" y="2812729"/>
            <a:ext cx="393302" cy="524670"/>
            <a:chOff x="3957851" y="450376"/>
            <a:chExt cx="941695" cy="1108880"/>
          </a:xfrm>
        </p:grpSpPr>
        <p:sp>
          <p:nvSpPr>
            <p:cNvPr id="104" name="円弧 103">
              <a:extLst>
                <a:ext uri="{FF2B5EF4-FFF2-40B4-BE49-F238E27FC236}">
                  <a16:creationId xmlns:a16="http://schemas.microsoft.com/office/drawing/2014/main" id="{42690C0C-52F7-6472-2DF9-3622DC3C797F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楕円 104">
              <a:extLst>
                <a:ext uri="{FF2B5EF4-FFF2-40B4-BE49-F238E27FC236}">
                  <a16:creationId xmlns:a16="http://schemas.microsoft.com/office/drawing/2014/main" id="{88F6189A-2848-05E8-5524-3E07317A5721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A6F473E1-7491-AD12-1EDE-87307DA99F47}"/>
              </a:ext>
            </a:extLst>
          </p:cNvPr>
          <p:cNvSpPr txBox="1"/>
          <p:nvPr/>
        </p:nvSpPr>
        <p:spPr>
          <a:xfrm>
            <a:off x="5441114" y="1898096"/>
            <a:ext cx="25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メイン組付 </a:t>
            </a:r>
            <a:r>
              <a:rPr kumimoji="1" lang="en-US" altLang="ja-JP" b="1"/>
              <a:t>#1</a:t>
            </a:r>
            <a:endParaRPr kumimoji="1" lang="ja-JP" altLang="en-US" b="1"/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4BA8BD51-2719-937B-2B86-601BE9BE435D}"/>
              </a:ext>
            </a:extLst>
          </p:cNvPr>
          <p:cNvSpPr txBox="1"/>
          <p:nvPr/>
        </p:nvSpPr>
        <p:spPr>
          <a:xfrm>
            <a:off x="1361260" y="1910580"/>
            <a:ext cx="25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メイン組付 </a:t>
            </a:r>
            <a:r>
              <a:rPr kumimoji="1" lang="en-US" altLang="ja-JP" b="1"/>
              <a:t>#2</a:t>
            </a:r>
            <a:endParaRPr kumimoji="1" lang="ja-JP" altLang="en-US" b="1"/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3ECD8DC9-5E5F-F0BA-B928-B64710F02A19}"/>
              </a:ext>
            </a:extLst>
          </p:cNvPr>
          <p:cNvSpPr txBox="1"/>
          <p:nvPr/>
        </p:nvSpPr>
        <p:spPr>
          <a:xfrm>
            <a:off x="5473719" y="4708785"/>
            <a:ext cx="338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ECU</a:t>
            </a:r>
            <a:r>
              <a:rPr kumimoji="1" lang="ja-JP" altLang="en-US" b="1"/>
              <a:t>サブ組付（ネック）</a:t>
            </a:r>
          </a:p>
        </p:txBody>
      </p:sp>
      <p:sp>
        <p:nvSpPr>
          <p:cNvPr id="113" name="正方形/長方形 112">
            <a:extLst>
              <a:ext uri="{FF2B5EF4-FFF2-40B4-BE49-F238E27FC236}">
                <a16:creationId xmlns:a16="http://schemas.microsoft.com/office/drawing/2014/main" id="{DDA23F61-337B-5048-7ECC-6039E8931814}"/>
              </a:ext>
            </a:extLst>
          </p:cNvPr>
          <p:cNvSpPr/>
          <p:nvPr/>
        </p:nvSpPr>
        <p:spPr>
          <a:xfrm>
            <a:off x="2267247" y="3819679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正方形/長方形 113">
            <a:extLst>
              <a:ext uri="{FF2B5EF4-FFF2-40B4-BE49-F238E27FC236}">
                <a16:creationId xmlns:a16="http://schemas.microsoft.com/office/drawing/2014/main" id="{9B0AA428-76B9-52E4-C313-9C5FD049985B}"/>
              </a:ext>
            </a:extLst>
          </p:cNvPr>
          <p:cNvSpPr/>
          <p:nvPr/>
        </p:nvSpPr>
        <p:spPr>
          <a:xfrm>
            <a:off x="2378520" y="3819679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B2333B86-00B7-F694-DE85-EC93D3753F52}"/>
              </a:ext>
            </a:extLst>
          </p:cNvPr>
          <p:cNvSpPr txBox="1"/>
          <p:nvPr/>
        </p:nvSpPr>
        <p:spPr>
          <a:xfrm>
            <a:off x="2797907" y="3929709"/>
            <a:ext cx="10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完成品</a:t>
            </a:r>
          </a:p>
        </p:txBody>
      </p:sp>
      <p:cxnSp>
        <p:nvCxnSpPr>
          <p:cNvPr id="116" name="直線矢印コネクタ 115">
            <a:extLst>
              <a:ext uri="{FF2B5EF4-FFF2-40B4-BE49-F238E27FC236}">
                <a16:creationId xmlns:a16="http://schemas.microsoft.com/office/drawing/2014/main" id="{8EFB5375-4A59-61B7-C277-178B4FAA01B3}"/>
              </a:ext>
            </a:extLst>
          </p:cNvPr>
          <p:cNvCxnSpPr>
            <a:cxnSpLocks/>
          </p:cNvCxnSpPr>
          <p:nvPr/>
        </p:nvCxnSpPr>
        <p:spPr>
          <a:xfrm flipH="1">
            <a:off x="2649211" y="3158122"/>
            <a:ext cx="288459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7F821BB5-F943-8734-0801-3593B0AF9B6F}"/>
              </a:ext>
            </a:extLst>
          </p:cNvPr>
          <p:cNvSpPr txBox="1"/>
          <p:nvPr/>
        </p:nvSpPr>
        <p:spPr>
          <a:xfrm>
            <a:off x="2655710" y="2966311"/>
            <a:ext cx="112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/>
              <a:t>ECU</a:t>
            </a:r>
          </a:p>
          <a:p>
            <a:pPr algn="ctr"/>
            <a:r>
              <a:rPr kumimoji="1" lang="ja-JP" altLang="en-US"/>
              <a:t>（外注）</a:t>
            </a:r>
          </a:p>
        </p:txBody>
      </p:sp>
      <p:sp>
        <p:nvSpPr>
          <p:cNvPr id="118" name="思考の吹き出し: 雲形 117">
            <a:extLst>
              <a:ext uri="{FF2B5EF4-FFF2-40B4-BE49-F238E27FC236}">
                <a16:creationId xmlns:a16="http://schemas.microsoft.com/office/drawing/2014/main" id="{624C0B43-0F61-A613-D858-AAD6A28D2C95}"/>
              </a:ext>
            </a:extLst>
          </p:cNvPr>
          <p:cNvSpPr/>
          <p:nvPr/>
        </p:nvSpPr>
        <p:spPr>
          <a:xfrm>
            <a:off x="1630982" y="4708784"/>
            <a:ext cx="2306181" cy="926461"/>
          </a:xfrm>
          <a:prstGeom prst="cloudCallout">
            <a:avLst>
              <a:gd name="adj1" fmla="val -28372"/>
              <a:gd name="adj2" fmla="val -556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設備能力に余剰あり</a:t>
            </a: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EB2A3FE3-3279-A064-A009-E3726AB6A178}"/>
              </a:ext>
            </a:extLst>
          </p:cNvPr>
          <p:cNvSpPr txBox="1"/>
          <p:nvPr/>
        </p:nvSpPr>
        <p:spPr>
          <a:xfrm>
            <a:off x="752049" y="5890658"/>
            <a:ext cx="7653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u="sng"/>
              <a:t>不思議その１</a:t>
            </a:r>
            <a:r>
              <a:rPr kumimoji="1" lang="ja-JP" altLang="en-US"/>
              <a:t>　作業者も部品もあるのにネック工程が常時動いていない　</a:t>
            </a:r>
            <a:endParaRPr kumimoji="1" lang="en-US" altLang="ja-JP"/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9C8B4BD2-5BE1-62C5-D2EE-E4915A56D8E1}"/>
              </a:ext>
            </a:extLst>
          </p:cNvPr>
          <p:cNvSpPr txBox="1"/>
          <p:nvPr/>
        </p:nvSpPr>
        <p:spPr>
          <a:xfrm>
            <a:off x="5518914" y="5122453"/>
            <a:ext cx="378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サイクルタイム</a:t>
            </a:r>
            <a:r>
              <a:rPr kumimoji="1" lang="en-US" altLang="ja-JP"/>
              <a:t>28</a:t>
            </a:r>
            <a:r>
              <a:rPr kumimoji="1" lang="ja-JP" altLang="en-US"/>
              <a:t>秒／台　</a:t>
            </a:r>
          </a:p>
        </p:txBody>
      </p:sp>
      <p:sp>
        <p:nvSpPr>
          <p:cNvPr id="121" name="テキスト ボックス 120">
            <a:extLst>
              <a:ext uri="{FF2B5EF4-FFF2-40B4-BE49-F238E27FC236}">
                <a16:creationId xmlns:a16="http://schemas.microsoft.com/office/drawing/2014/main" id="{E2468974-3281-A0AC-D31E-08FE05BACE16}"/>
              </a:ext>
            </a:extLst>
          </p:cNvPr>
          <p:cNvSpPr txBox="1"/>
          <p:nvPr/>
        </p:nvSpPr>
        <p:spPr>
          <a:xfrm>
            <a:off x="468844" y="1147091"/>
            <a:ext cx="778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※</a:t>
            </a:r>
            <a:r>
              <a:rPr kumimoji="1" lang="ja-JP" altLang="en-US"/>
              <a:t>下記工程は同じ組で運営されていた</a:t>
            </a:r>
            <a:endParaRPr kumimoji="1" lang="en-US" altLang="ja-JP"/>
          </a:p>
          <a:p>
            <a:r>
              <a:rPr kumimoji="1" lang="ja-JP" altLang="en-US"/>
              <a:t>　２つのメイン組付工程は全く同じもの。</a:t>
            </a:r>
            <a:r>
              <a:rPr kumimoji="1" lang="en-US" altLang="ja-JP"/>
              <a:t>ECU</a:t>
            </a:r>
            <a:r>
              <a:rPr kumimoji="1" lang="ja-JP" altLang="en-US"/>
              <a:t>は内製と外注で併産。</a:t>
            </a:r>
          </a:p>
        </p:txBody>
      </p:sp>
      <p:cxnSp>
        <p:nvCxnSpPr>
          <p:cNvPr id="122" name="直線コネクタ 121">
            <a:extLst>
              <a:ext uri="{FF2B5EF4-FFF2-40B4-BE49-F238E27FC236}">
                <a16:creationId xmlns:a16="http://schemas.microsoft.com/office/drawing/2014/main" id="{C4F355D2-60C1-E775-5F29-CB794AE85259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27CDFC-40B7-5B46-3CE8-34AABAAB7D24}"/>
              </a:ext>
            </a:extLst>
          </p:cNvPr>
          <p:cNvSpPr txBox="1"/>
          <p:nvPr/>
        </p:nvSpPr>
        <p:spPr>
          <a:xfrm>
            <a:off x="334037" y="262030"/>
            <a:ext cx="773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/>
              <a:t>ECB2</a:t>
            </a:r>
            <a:r>
              <a:rPr kumimoji="1" lang="ja-JP" altLang="en-US" sz="2400" b="1"/>
              <a:t>ライン</a:t>
            </a:r>
            <a:r>
              <a:rPr kumimoji="1" lang="ja-JP" altLang="en-US" sz="2400"/>
              <a:t>でおきたこと（</a:t>
            </a:r>
            <a:r>
              <a:rPr kumimoji="1" lang="en-US" altLang="ja-JP" sz="2400"/>
              <a:t>K</a:t>
            </a:r>
            <a:r>
              <a:rPr kumimoji="1" lang="ja-JP" altLang="en-US" sz="2400"/>
              <a:t>工長）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FAE8FBA-0834-38B0-9AB7-C8707193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078" y="164578"/>
            <a:ext cx="1371432" cy="13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7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E130-FCFB-4CB9-61ED-0072EA2F3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A603C4-C4CB-88B6-5977-8960B914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F85D00-3E93-A96E-ED6C-9A6944D73F65}"/>
              </a:ext>
            </a:extLst>
          </p:cNvPr>
          <p:cNvSpPr/>
          <p:nvPr/>
        </p:nvSpPr>
        <p:spPr>
          <a:xfrm>
            <a:off x="6924749" y="2665180"/>
            <a:ext cx="1287710" cy="1116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C2874FC-94C2-DBCD-FFDE-D20127B74A1B}"/>
              </a:ext>
            </a:extLst>
          </p:cNvPr>
          <p:cNvGrpSpPr/>
          <p:nvPr/>
        </p:nvGrpSpPr>
        <p:grpSpPr>
          <a:xfrm>
            <a:off x="5855526" y="3184887"/>
            <a:ext cx="393302" cy="524670"/>
            <a:chOff x="3957851" y="450376"/>
            <a:chExt cx="941695" cy="1108880"/>
          </a:xfrm>
        </p:grpSpPr>
        <p:sp>
          <p:nvSpPr>
            <p:cNvPr id="5" name="円弧 4">
              <a:extLst>
                <a:ext uri="{FF2B5EF4-FFF2-40B4-BE49-F238E27FC236}">
                  <a16:creationId xmlns:a16="http://schemas.microsoft.com/office/drawing/2014/main" id="{5E140994-072D-A30F-3343-3A6CA316E8D3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2BCBBAFE-E575-3935-9CD4-C45E00B00D6D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9FA65D5-40F0-4C22-76A9-92A1A0AAEDEB}"/>
              </a:ext>
            </a:extLst>
          </p:cNvPr>
          <p:cNvGrpSpPr/>
          <p:nvPr/>
        </p:nvGrpSpPr>
        <p:grpSpPr>
          <a:xfrm>
            <a:off x="6585724" y="3216411"/>
            <a:ext cx="393302" cy="524670"/>
            <a:chOff x="3957851" y="450376"/>
            <a:chExt cx="941695" cy="1108880"/>
          </a:xfrm>
        </p:grpSpPr>
        <p:sp>
          <p:nvSpPr>
            <p:cNvPr id="8" name="円弧 7">
              <a:extLst>
                <a:ext uri="{FF2B5EF4-FFF2-40B4-BE49-F238E27FC236}">
                  <a16:creationId xmlns:a16="http://schemas.microsoft.com/office/drawing/2014/main" id="{A5F86C54-ADFB-3228-195B-84854DBEEE9A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D7764557-2B7C-EE8D-5274-0EDD02972BE3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15B765F-AA0A-54D2-EAB4-D2A9AFE0ECC5}"/>
              </a:ext>
            </a:extLst>
          </p:cNvPr>
          <p:cNvGrpSpPr/>
          <p:nvPr/>
        </p:nvGrpSpPr>
        <p:grpSpPr>
          <a:xfrm>
            <a:off x="7246026" y="3172152"/>
            <a:ext cx="393302" cy="524670"/>
            <a:chOff x="3957851" y="450376"/>
            <a:chExt cx="941695" cy="1108880"/>
          </a:xfrm>
        </p:grpSpPr>
        <p:sp>
          <p:nvSpPr>
            <p:cNvPr id="11" name="円弧 10">
              <a:extLst>
                <a:ext uri="{FF2B5EF4-FFF2-40B4-BE49-F238E27FC236}">
                  <a16:creationId xmlns:a16="http://schemas.microsoft.com/office/drawing/2014/main" id="{E04ECBFE-BD50-201C-B46F-822BAAEE0B1B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A6FEF5D4-0240-B57F-6279-2A34C2C92837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F570BE2-3C10-C02F-C704-570DFEA99421}"/>
              </a:ext>
            </a:extLst>
          </p:cNvPr>
          <p:cNvGrpSpPr/>
          <p:nvPr/>
        </p:nvGrpSpPr>
        <p:grpSpPr>
          <a:xfrm flipV="1">
            <a:off x="6902246" y="2500419"/>
            <a:ext cx="393302" cy="524670"/>
            <a:chOff x="3957851" y="450376"/>
            <a:chExt cx="941695" cy="1108880"/>
          </a:xfrm>
        </p:grpSpPr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C4BD0733-013B-93FC-79B0-2F87CCEFBEE6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7D589844-C75A-5790-7172-8627CED80221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E376396-952B-F620-C75C-3C316EA039F3}"/>
              </a:ext>
            </a:extLst>
          </p:cNvPr>
          <p:cNvCxnSpPr>
            <a:cxnSpLocks/>
          </p:cNvCxnSpPr>
          <p:nvPr/>
        </p:nvCxnSpPr>
        <p:spPr>
          <a:xfrm flipH="1">
            <a:off x="5793105" y="2902229"/>
            <a:ext cx="288459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881B068-E817-E451-0239-2FE94CF9CC5B}"/>
              </a:ext>
            </a:extLst>
          </p:cNvPr>
          <p:cNvCxnSpPr>
            <a:cxnSpLocks/>
          </p:cNvCxnSpPr>
          <p:nvPr/>
        </p:nvCxnSpPr>
        <p:spPr>
          <a:xfrm>
            <a:off x="7648603" y="3326414"/>
            <a:ext cx="2816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B4F667F-09F4-A669-7759-542CC29EE483}"/>
              </a:ext>
            </a:extLst>
          </p:cNvPr>
          <p:cNvSpPr txBox="1"/>
          <p:nvPr/>
        </p:nvSpPr>
        <p:spPr>
          <a:xfrm>
            <a:off x="3752855" y="1585649"/>
            <a:ext cx="10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完成品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D6BCFB6-6453-BF64-6910-AF06A10FDCFF}"/>
              </a:ext>
            </a:extLst>
          </p:cNvPr>
          <p:cNvSpPr/>
          <p:nvPr/>
        </p:nvSpPr>
        <p:spPr>
          <a:xfrm>
            <a:off x="4626510" y="3590292"/>
            <a:ext cx="471097" cy="752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EE908BD-BA98-7370-3642-AD102A571BC8}"/>
              </a:ext>
            </a:extLst>
          </p:cNvPr>
          <p:cNvSpPr/>
          <p:nvPr/>
        </p:nvSpPr>
        <p:spPr>
          <a:xfrm>
            <a:off x="5214811" y="3590328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A14EE4-27D5-321A-B343-22FC70B003F1}"/>
              </a:ext>
            </a:extLst>
          </p:cNvPr>
          <p:cNvSpPr/>
          <p:nvPr/>
        </p:nvSpPr>
        <p:spPr>
          <a:xfrm>
            <a:off x="4802117" y="2250473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E4CACD7-DCE3-048D-2EAA-31F2B57227A9}"/>
              </a:ext>
            </a:extLst>
          </p:cNvPr>
          <p:cNvSpPr/>
          <p:nvPr/>
        </p:nvSpPr>
        <p:spPr>
          <a:xfrm>
            <a:off x="5710121" y="226247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06FAE03-2E04-B384-BA79-BA072590F2DD}"/>
              </a:ext>
            </a:extLst>
          </p:cNvPr>
          <p:cNvSpPr/>
          <p:nvPr/>
        </p:nvSpPr>
        <p:spPr>
          <a:xfrm>
            <a:off x="5863066" y="226247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E159D366-6A86-38AB-7B69-FDFB1C93125A}"/>
              </a:ext>
            </a:extLst>
          </p:cNvPr>
          <p:cNvSpPr/>
          <p:nvPr/>
        </p:nvSpPr>
        <p:spPr>
          <a:xfrm>
            <a:off x="6026013" y="226247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35146F9A-F42A-48CB-F16E-3167E5390C3B}"/>
              </a:ext>
            </a:extLst>
          </p:cNvPr>
          <p:cNvSpPr/>
          <p:nvPr/>
        </p:nvSpPr>
        <p:spPr>
          <a:xfrm>
            <a:off x="6375248" y="3615465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28F1E7F-A27D-EDF3-C185-3D525823290A}"/>
              </a:ext>
            </a:extLst>
          </p:cNvPr>
          <p:cNvSpPr/>
          <p:nvPr/>
        </p:nvSpPr>
        <p:spPr>
          <a:xfrm>
            <a:off x="6528194" y="3615465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0A5FF70-32CE-2181-A157-A75BC316ACC5}"/>
              </a:ext>
            </a:extLst>
          </p:cNvPr>
          <p:cNvSpPr/>
          <p:nvPr/>
        </p:nvSpPr>
        <p:spPr>
          <a:xfrm>
            <a:off x="8101358" y="2842457"/>
            <a:ext cx="111102" cy="5246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A47D024-6CE9-0375-5ADE-305E97757538}"/>
              </a:ext>
            </a:extLst>
          </p:cNvPr>
          <p:cNvSpPr/>
          <p:nvPr/>
        </p:nvSpPr>
        <p:spPr>
          <a:xfrm>
            <a:off x="6224684" y="2065807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21AF09C-AC4C-DF3D-6FF4-C4CC66A84127}"/>
              </a:ext>
            </a:extLst>
          </p:cNvPr>
          <p:cNvSpPr/>
          <p:nvPr/>
        </p:nvSpPr>
        <p:spPr>
          <a:xfrm>
            <a:off x="6597404" y="2064103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1401FFB-BB5B-C09F-5728-0462E3A31EA8}"/>
              </a:ext>
            </a:extLst>
          </p:cNvPr>
          <p:cNvSpPr/>
          <p:nvPr/>
        </p:nvSpPr>
        <p:spPr>
          <a:xfrm>
            <a:off x="6956376" y="1849222"/>
            <a:ext cx="417351" cy="752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1D0C101-6345-5F01-C102-CF0929264D99}"/>
              </a:ext>
            </a:extLst>
          </p:cNvPr>
          <p:cNvSpPr/>
          <p:nvPr/>
        </p:nvSpPr>
        <p:spPr>
          <a:xfrm>
            <a:off x="7441762" y="2202196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CBF78054-9066-81DF-BBEE-270A482E7894}"/>
              </a:ext>
            </a:extLst>
          </p:cNvPr>
          <p:cNvSpPr/>
          <p:nvPr/>
        </p:nvSpPr>
        <p:spPr>
          <a:xfrm>
            <a:off x="7594708" y="2202196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AD35A5E-8359-5853-6117-C6F8078CD629}"/>
              </a:ext>
            </a:extLst>
          </p:cNvPr>
          <p:cNvSpPr/>
          <p:nvPr/>
        </p:nvSpPr>
        <p:spPr>
          <a:xfrm>
            <a:off x="7757655" y="2202196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1B3FF3B-2A25-6392-A75D-F3777C3907F5}"/>
              </a:ext>
            </a:extLst>
          </p:cNvPr>
          <p:cNvSpPr/>
          <p:nvPr/>
        </p:nvSpPr>
        <p:spPr>
          <a:xfrm>
            <a:off x="7917508" y="2036330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FAFBEE9-36DE-60E4-18AB-E92AFF1D0706}"/>
              </a:ext>
            </a:extLst>
          </p:cNvPr>
          <p:cNvSpPr/>
          <p:nvPr/>
        </p:nvSpPr>
        <p:spPr>
          <a:xfrm>
            <a:off x="6708729" y="3598639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8A28EDF8-9CB4-D2D2-B241-10DE8E44EE52}"/>
              </a:ext>
            </a:extLst>
          </p:cNvPr>
          <p:cNvSpPr/>
          <p:nvPr/>
        </p:nvSpPr>
        <p:spPr>
          <a:xfrm>
            <a:off x="7062074" y="3607677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2C8B47D-C583-7516-3751-D9196351EBBF}"/>
              </a:ext>
            </a:extLst>
          </p:cNvPr>
          <p:cNvSpPr/>
          <p:nvPr/>
        </p:nvSpPr>
        <p:spPr>
          <a:xfrm>
            <a:off x="7215019" y="3607677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9AFE1C39-BBDA-5414-3352-9576AC1A111E}"/>
              </a:ext>
            </a:extLst>
          </p:cNvPr>
          <p:cNvSpPr/>
          <p:nvPr/>
        </p:nvSpPr>
        <p:spPr>
          <a:xfrm>
            <a:off x="7377966" y="3607677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28368807-DD79-42E2-225B-2DE1C3ADF998}"/>
              </a:ext>
            </a:extLst>
          </p:cNvPr>
          <p:cNvSpPr/>
          <p:nvPr/>
        </p:nvSpPr>
        <p:spPr>
          <a:xfrm>
            <a:off x="7547462" y="3581898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12F814E-2147-CBBE-B568-3E3448B5F7E6}"/>
              </a:ext>
            </a:extLst>
          </p:cNvPr>
          <p:cNvSpPr/>
          <p:nvPr/>
        </p:nvSpPr>
        <p:spPr>
          <a:xfrm>
            <a:off x="7930246" y="3579879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6E303CF4-F8F0-7142-F31B-3673ADF4E410}"/>
              </a:ext>
            </a:extLst>
          </p:cNvPr>
          <p:cNvSpPr/>
          <p:nvPr/>
        </p:nvSpPr>
        <p:spPr>
          <a:xfrm>
            <a:off x="5601607" y="3579879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FDCF21F-5C9C-5F50-0308-C4EC934FDB61}"/>
              </a:ext>
            </a:extLst>
          </p:cNvPr>
          <p:cNvSpPr/>
          <p:nvPr/>
        </p:nvSpPr>
        <p:spPr>
          <a:xfrm>
            <a:off x="5984391" y="3577859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7E278BA-1668-872F-BF92-EF354902734F}"/>
              </a:ext>
            </a:extLst>
          </p:cNvPr>
          <p:cNvSpPr/>
          <p:nvPr/>
        </p:nvSpPr>
        <p:spPr>
          <a:xfrm>
            <a:off x="4960621" y="226247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6BB57A7E-70FD-D13C-5173-713D917637C1}"/>
              </a:ext>
            </a:extLst>
          </p:cNvPr>
          <p:cNvSpPr/>
          <p:nvPr/>
        </p:nvSpPr>
        <p:spPr>
          <a:xfrm>
            <a:off x="5113566" y="226247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D2C40C3-2DB3-934A-7188-A77325E15B39}"/>
              </a:ext>
            </a:extLst>
          </p:cNvPr>
          <p:cNvSpPr/>
          <p:nvPr/>
        </p:nvSpPr>
        <p:spPr>
          <a:xfrm>
            <a:off x="5276513" y="2262474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6375828-A1EF-4AFC-C4B0-D2D3D532E530}"/>
              </a:ext>
            </a:extLst>
          </p:cNvPr>
          <p:cNvSpPr/>
          <p:nvPr/>
        </p:nvSpPr>
        <p:spPr>
          <a:xfrm>
            <a:off x="5439615" y="2064104"/>
            <a:ext cx="238203" cy="5432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6F6E663B-7994-BA3F-AAC2-AEFF1904CB30}"/>
              </a:ext>
            </a:extLst>
          </p:cNvPr>
          <p:cNvSpPr/>
          <p:nvPr/>
        </p:nvSpPr>
        <p:spPr>
          <a:xfrm>
            <a:off x="4219106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BC2194D7-0602-6670-A47D-1844BB844F83}"/>
              </a:ext>
            </a:extLst>
          </p:cNvPr>
          <p:cNvSpPr/>
          <p:nvPr/>
        </p:nvSpPr>
        <p:spPr>
          <a:xfrm>
            <a:off x="4330378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96DB982-BBBB-8A82-9EF9-2109B4727A04}"/>
              </a:ext>
            </a:extLst>
          </p:cNvPr>
          <p:cNvSpPr/>
          <p:nvPr/>
        </p:nvSpPr>
        <p:spPr>
          <a:xfrm>
            <a:off x="4441651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31D2A6FB-1F44-347C-F796-65DCB1E6BAA2}"/>
              </a:ext>
            </a:extLst>
          </p:cNvPr>
          <p:cNvSpPr/>
          <p:nvPr/>
        </p:nvSpPr>
        <p:spPr>
          <a:xfrm>
            <a:off x="4552922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44CED7B3-0DA9-1490-AB27-CD05D0439236}"/>
              </a:ext>
            </a:extLst>
          </p:cNvPr>
          <p:cNvSpPr/>
          <p:nvPr/>
        </p:nvSpPr>
        <p:spPr>
          <a:xfrm>
            <a:off x="3774015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F91DB57-C3B3-3CA4-1E05-84A6DC5453FC}"/>
              </a:ext>
            </a:extLst>
          </p:cNvPr>
          <p:cNvSpPr/>
          <p:nvPr/>
        </p:nvSpPr>
        <p:spPr>
          <a:xfrm>
            <a:off x="3885288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FA1388B0-21A0-56E8-016F-EB4580DB827B}"/>
              </a:ext>
            </a:extLst>
          </p:cNvPr>
          <p:cNvSpPr/>
          <p:nvPr/>
        </p:nvSpPr>
        <p:spPr>
          <a:xfrm>
            <a:off x="3996560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4D4729D8-F10D-F20F-D913-5B2DED425E41}"/>
              </a:ext>
            </a:extLst>
          </p:cNvPr>
          <p:cNvSpPr/>
          <p:nvPr/>
        </p:nvSpPr>
        <p:spPr>
          <a:xfrm>
            <a:off x="4107833" y="1898577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BEABDFA6-F18B-C10A-4AB9-B60C1E90B915}"/>
              </a:ext>
            </a:extLst>
          </p:cNvPr>
          <p:cNvSpPr/>
          <p:nvPr/>
        </p:nvSpPr>
        <p:spPr>
          <a:xfrm>
            <a:off x="3774015" y="2682649"/>
            <a:ext cx="3078970" cy="1149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F8FE9E63-06F5-2A99-38CC-B519F81D65D8}"/>
              </a:ext>
            </a:extLst>
          </p:cNvPr>
          <p:cNvGrpSpPr/>
          <p:nvPr/>
        </p:nvGrpSpPr>
        <p:grpSpPr>
          <a:xfrm flipV="1">
            <a:off x="6187669" y="2551244"/>
            <a:ext cx="393302" cy="524670"/>
            <a:chOff x="3957851" y="450376"/>
            <a:chExt cx="941695" cy="1108880"/>
          </a:xfrm>
        </p:grpSpPr>
        <p:sp>
          <p:nvSpPr>
            <p:cNvPr id="57" name="円弧 56">
              <a:extLst>
                <a:ext uri="{FF2B5EF4-FFF2-40B4-BE49-F238E27FC236}">
                  <a16:creationId xmlns:a16="http://schemas.microsoft.com/office/drawing/2014/main" id="{93135081-989D-8642-0027-917D4043C7BA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F0F99F2C-14FE-9B14-56F2-03AF2481A50D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30AB3911-C0A9-C400-51AE-F47E8FE2B3BB}"/>
              </a:ext>
            </a:extLst>
          </p:cNvPr>
          <p:cNvSpPr/>
          <p:nvPr/>
        </p:nvSpPr>
        <p:spPr>
          <a:xfrm>
            <a:off x="2092558" y="2902229"/>
            <a:ext cx="98534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B3BF3021-C016-6852-87A5-0A5883CCFD8E}"/>
              </a:ext>
            </a:extLst>
          </p:cNvPr>
          <p:cNvGrpSpPr/>
          <p:nvPr/>
        </p:nvGrpSpPr>
        <p:grpSpPr>
          <a:xfrm flipV="1">
            <a:off x="1297546" y="2536990"/>
            <a:ext cx="393302" cy="524670"/>
            <a:chOff x="3957851" y="450376"/>
            <a:chExt cx="941695" cy="1108880"/>
          </a:xfrm>
        </p:grpSpPr>
        <p:sp>
          <p:nvSpPr>
            <p:cNvPr id="61" name="円弧 60">
              <a:extLst>
                <a:ext uri="{FF2B5EF4-FFF2-40B4-BE49-F238E27FC236}">
                  <a16:creationId xmlns:a16="http://schemas.microsoft.com/office/drawing/2014/main" id="{DF9D5FCA-C2B0-FCA1-848D-2C832AA2D414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C10148D0-24C1-783C-71DF-BD71D30ED4D2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1BFB2D14-C1C2-6AC1-CDEE-E04AD38B463B}"/>
              </a:ext>
            </a:extLst>
          </p:cNvPr>
          <p:cNvSpPr/>
          <p:nvPr/>
        </p:nvSpPr>
        <p:spPr>
          <a:xfrm>
            <a:off x="1198384" y="2366650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707DC87F-2B23-4DDC-571D-798C623DB9BB}"/>
              </a:ext>
            </a:extLst>
          </p:cNvPr>
          <p:cNvSpPr/>
          <p:nvPr/>
        </p:nvSpPr>
        <p:spPr>
          <a:xfrm>
            <a:off x="1361331" y="2366650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A0F4453D-0F10-9C20-F217-6950A5D62BB9}"/>
              </a:ext>
            </a:extLst>
          </p:cNvPr>
          <p:cNvSpPr/>
          <p:nvPr/>
        </p:nvSpPr>
        <p:spPr>
          <a:xfrm>
            <a:off x="1560002" y="2169983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D0FAA52B-A769-ABAB-13BC-256EE67A188C}"/>
              </a:ext>
            </a:extLst>
          </p:cNvPr>
          <p:cNvSpPr/>
          <p:nvPr/>
        </p:nvSpPr>
        <p:spPr>
          <a:xfrm>
            <a:off x="1932722" y="2168279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8E02F760-6D40-C9F0-6EAC-8BD29D4507D6}"/>
              </a:ext>
            </a:extLst>
          </p:cNvPr>
          <p:cNvSpPr/>
          <p:nvPr/>
        </p:nvSpPr>
        <p:spPr>
          <a:xfrm rot="10800000">
            <a:off x="1747319" y="3535562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25740536-2651-D12F-97CC-A1B20BF41E7E}"/>
              </a:ext>
            </a:extLst>
          </p:cNvPr>
          <p:cNvSpPr/>
          <p:nvPr/>
        </p:nvSpPr>
        <p:spPr>
          <a:xfrm rot="10800000">
            <a:off x="1044587" y="2363730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FF0995DB-DABD-380A-C9AC-C6315B10C5A6}"/>
              </a:ext>
            </a:extLst>
          </p:cNvPr>
          <p:cNvSpPr/>
          <p:nvPr/>
        </p:nvSpPr>
        <p:spPr>
          <a:xfrm rot="10800000">
            <a:off x="1588815" y="3523561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A72C6FC2-212F-7AA0-30DF-9A9DD3CBB2B5}"/>
              </a:ext>
            </a:extLst>
          </p:cNvPr>
          <p:cNvSpPr/>
          <p:nvPr/>
        </p:nvSpPr>
        <p:spPr>
          <a:xfrm rot="10800000">
            <a:off x="1435870" y="3523561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C70C924C-0D0A-9B37-79CC-2DF9FD597F55}"/>
              </a:ext>
            </a:extLst>
          </p:cNvPr>
          <p:cNvSpPr/>
          <p:nvPr/>
        </p:nvSpPr>
        <p:spPr>
          <a:xfrm rot="10800000">
            <a:off x="1272923" y="3523561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F5ACC835-698A-A236-202C-D79538554173}"/>
              </a:ext>
            </a:extLst>
          </p:cNvPr>
          <p:cNvSpPr/>
          <p:nvPr/>
        </p:nvSpPr>
        <p:spPr>
          <a:xfrm rot="10800000">
            <a:off x="982720" y="3537788"/>
            <a:ext cx="238203" cy="5432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01DE8287-D1F7-E30D-5B1A-39FE22807227}"/>
              </a:ext>
            </a:extLst>
          </p:cNvPr>
          <p:cNvSpPr/>
          <p:nvPr/>
        </p:nvSpPr>
        <p:spPr>
          <a:xfrm>
            <a:off x="945308" y="2786825"/>
            <a:ext cx="1242995" cy="1237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533BB2D3-D997-25D9-939A-5CB4145BEE64}"/>
              </a:ext>
            </a:extLst>
          </p:cNvPr>
          <p:cNvSpPr/>
          <p:nvPr/>
        </p:nvSpPr>
        <p:spPr>
          <a:xfrm>
            <a:off x="945462" y="3281849"/>
            <a:ext cx="1242995" cy="1237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27751695-8E7E-A671-0890-321DD3935528}"/>
              </a:ext>
            </a:extLst>
          </p:cNvPr>
          <p:cNvGrpSpPr/>
          <p:nvPr/>
        </p:nvGrpSpPr>
        <p:grpSpPr>
          <a:xfrm>
            <a:off x="1690535" y="3061660"/>
            <a:ext cx="393302" cy="524670"/>
            <a:chOff x="3957851" y="450376"/>
            <a:chExt cx="941695" cy="1108880"/>
          </a:xfrm>
        </p:grpSpPr>
        <p:sp>
          <p:nvSpPr>
            <p:cNvPr id="76" name="円弧 75">
              <a:extLst>
                <a:ext uri="{FF2B5EF4-FFF2-40B4-BE49-F238E27FC236}">
                  <a16:creationId xmlns:a16="http://schemas.microsoft.com/office/drawing/2014/main" id="{3FF91E31-8BE9-9F06-FE35-91BCAEDD281C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E45D2759-EB52-B847-619D-14F0231DC018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3659A69B-870E-5C8F-E8B7-638E6C81F06D}"/>
              </a:ext>
            </a:extLst>
          </p:cNvPr>
          <p:cNvSpPr/>
          <p:nvPr/>
        </p:nvSpPr>
        <p:spPr>
          <a:xfrm>
            <a:off x="945462" y="2910742"/>
            <a:ext cx="98534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0DE3715C-7FEE-2EE1-CCE2-B3DC575EB017}"/>
              </a:ext>
            </a:extLst>
          </p:cNvPr>
          <p:cNvSpPr/>
          <p:nvPr/>
        </p:nvSpPr>
        <p:spPr>
          <a:xfrm>
            <a:off x="4664025" y="3404669"/>
            <a:ext cx="3585949" cy="1011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95CB0A43-A9A3-6410-505B-433563BE2FCF}"/>
              </a:ext>
            </a:extLst>
          </p:cNvPr>
          <p:cNvCxnSpPr>
            <a:cxnSpLocks/>
          </p:cNvCxnSpPr>
          <p:nvPr/>
        </p:nvCxnSpPr>
        <p:spPr>
          <a:xfrm>
            <a:off x="4189386" y="3464475"/>
            <a:ext cx="2816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39F4CC83-1267-5CF9-A891-E0404880A93B}"/>
              </a:ext>
            </a:extLst>
          </p:cNvPr>
          <p:cNvSpPr txBox="1"/>
          <p:nvPr/>
        </p:nvSpPr>
        <p:spPr>
          <a:xfrm>
            <a:off x="3970211" y="3110948"/>
            <a:ext cx="719991" cy="27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材料</a:t>
            </a:r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3DA1947D-625B-F8D0-23BB-95BD23B4AC97}"/>
              </a:ext>
            </a:extLst>
          </p:cNvPr>
          <p:cNvGrpSpPr/>
          <p:nvPr/>
        </p:nvGrpSpPr>
        <p:grpSpPr>
          <a:xfrm>
            <a:off x="4819972" y="3229777"/>
            <a:ext cx="393302" cy="524670"/>
            <a:chOff x="3957851" y="450376"/>
            <a:chExt cx="941695" cy="1108880"/>
          </a:xfrm>
        </p:grpSpPr>
        <p:sp>
          <p:nvSpPr>
            <p:cNvPr id="83" name="円弧 82">
              <a:extLst>
                <a:ext uri="{FF2B5EF4-FFF2-40B4-BE49-F238E27FC236}">
                  <a16:creationId xmlns:a16="http://schemas.microsoft.com/office/drawing/2014/main" id="{1C864700-D16A-86FD-97B5-77A6891802BF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85CF811F-EE71-B34E-650F-31505B5DA00B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2F0E3652-7BA6-3733-F7E2-F119BFE10D7F}"/>
              </a:ext>
            </a:extLst>
          </p:cNvPr>
          <p:cNvGrpSpPr/>
          <p:nvPr/>
        </p:nvGrpSpPr>
        <p:grpSpPr>
          <a:xfrm flipV="1">
            <a:off x="5357959" y="2498825"/>
            <a:ext cx="393302" cy="524670"/>
            <a:chOff x="3957851" y="450376"/>
            <a:chExt cx="941695" cy="1108880"/>
          </a:xfrm>
        </p:grpSpPr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763B3A37-50E2-DA2E-57B6-3CD086F9DA96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537609D9-3F33-DC88-CFBD-E4698DA0493E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0B61DC31-E935-FBDB-F5C8-2DEBA9A9B519}"/>
              </a:ext>
            </a:extLst>
          </p:cNvPr>
          <p:cNvSpPr txBox="1"/>
          <p:nvPr/>
        </p:nvSpPr>
        <p:spPr>
          <a:xfrm>
            <a:off x="5113566" y="1584192"/>
            <a:ext cx="25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メイン組付 </a:t>
            </a:r>
            <a:r>
              <a:rPr kumimoji="1" lang="en-US" altLang="ja-JP" b="1"/>
              <a:t>#1</a:t>
            </a:r>
            <a:endParaRPr kumimoji="1" lang="ja-JP" altLang="en-US" b="1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4A06095D-F9EE-E24E-8232-365F2E7F3393}"/>
              </a:ext>
            </a:extLst>
          </p:cNvPr>
          <p:cNvSpPr txBox="1"/>
          <p:nvPr/>
        </p:nvSpPr>
        <p:spPr>
          <a:xfrm>
            <a:off x="1033712" y="1596676"/>
            <a:ext cx="25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メイン組付 </a:t>
            </a:r>
            <a:r>
              <a:rPr kumimoji="1" lang="en-US" altLang="ja-JP" b="1"/>
              <a:t>#2</a:t>
            </a:r>
            <a:endParaRPr kumimoji="1" lang="ja-JP" altLang="en-US" b="1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9D126E3D-DC83-257A-9BF6-50226118A55B}"/>
              </a:ext>
            </a:extLst>
          </p:cNvPr>
          <p:cNvSpPr txBox="1"/>
          <p:nvPr/>
        </p:nvSpPr>
        <p:spPr>
          <a:xfrm>
            <a:off x="5146171" y="4394881"/>
            <a:ext cx="338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ECU</a:t>
            </a:r>
            <a:r>
              <a:rPr kumimoji="1" lang="ja-JP" altLang="en-US" b="1"/>
              <a:t>サブ組付（ネック）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0D1AFBCC-4467-D525-AC1D-12B041576BE2}"/>
              </a:ext>
            </a:extLst>
          </p:cNvPr>
          <p:cNvSpPr/>
          <p:nvPr/>
        </p:nvSpPr>
        <p:spPr>
          <a:xfrm>
            <a:off x="1939699" y="3505775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DCD8E951-E880-0651-7725-64A5E7A856A2}"/>
              </a:ext>
            </a:extLst>
          </p:cNvPr>
          <p:cNvSpPr/>
          <p:nvPr/>
        </p:nvSpPr>
        <p:spPr>
          <a:xfrm>
            <a:off x="2050972" y="3505775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9E9CC7B-3C52-A8BB-CB9F-F0D6679E2AA8}"/>
              </a:ext>
            </a:extLst>
          </p:cNvPr>
          <p:cNvSpPr txBox="1"/>
          <p:nvPr/>
        </p:nvSpPr>
        <p:spPr>
          <a:xfrm>
            <a:off x="2470359" y="3615805"/>
            <a:ext cx="10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完成品</a:t>
            </a:r>
          </a:p>
        </p:txBody>
      </p: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967AA5B8-2026-DB9E-C898-DCC9378C4A07}"/>
              </a:ext>
            </a:extLst>
          </p:cNvPr>
          <p:cNvCxnSpPr>
            <a:cxnSpLocks/>
          </p:cNvCxnSpPr>
          <p:nvPr/>
        </p:nvCxnSpPr>
        <p:spPr>
          <a:xfrm flipH="1">
            <a:off x="2321663" y="2844218"/>
            <a:ext cx="288459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DB3FBE0E-B3C0-2A61-C0FB-C32FE15CEE30}"/>
              </a:ext>
            </a:extLst>
          </p:cNvPr>
          <p:cNvSpPr txBox="1"/>
          <p:nvPr/>
        </p:nvSpPr>
        <p:spPr>
          <a:xfrm>
            <a:off x="2328162" y="2652407"/>
            <a:ext cx="112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/>
              <a:t>ECU</a:t>
            </a:r>
          </a:p>
          <a:p>
            <a:pPr algn="ctr"/>
            <a:r>
              <a:rPr kumimoji="1" lang="ja-JP" altLang="en-US"/>
              <a:t>（外注）</a:t>
            </a: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FD55D374-D858-76F3-2084-07DA8C53DDF8}"/>
              </a:ext>
            </a:extLst>
          </p:cNvPr>
          <p:cNvSpPr txBox="1"/>
          <p:nvPr/>
        </p:nvSpPr>
        <p:spPr>
          <a:xfrm>
            <a:off x="1346232" y="376784"/>
            <a:ext cx="5398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/>
              <a:t>なべさん課長の指示：</a:t>
            </a:r>
            <a:endParaRPr kumimoji="1" lang="en-US" altLang="ja-JP" sz="2000"/>
          </a:p>
          <a:p>
            <a:pPr algn="ctr"/>
            <a:r>
              <a:rPr kumimoji="1" lang="ja-JP" altLang="en-US" sz="2000"/>
              <a:t>流れを２分割</a:t>
            </a: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0182494B-B7E7-141A-8B55-5BA417C73EF8}"/>
              </a:ext>
            </a:extLst>
          </p:cNvPr>
          <p:cNvCxnSpPr>
            <a:cxnSpLocks/>
          </p:cNvCxnSpPr>
          <p:nvPr/>
        </p:nvCxnSpPr>
        <p:spPr>
          <a:xfrm>
            <a:off x="6924749" y="1119111"/>
            <a:ext cx="0" cy="19918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AD3AA3F1-F478-1CE4-8FFD-A96FC4998317}"/>
              </a:ext>
            </a:extLst>
          </p:cNvPr>
          <p:cNvSpPr txBox="1"/>
          <p:nvPr/>
        </p:nvSpPr>
        <p:spPr>
          <a:xfrm>
            <a:off x="900107" y="5915027"/>
            <a:ext cx="780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/>
              <a:t>数時間後に堤工場の組立が止まるという事態になった</a:t>
            </a:r>
            <a:endParaRPr kumimoji="1" lang="en-US" altLang="ja-JP" sz="2400"/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77D6943B-7875-51C6-DB4A-66EF1B27BC8B}"/>
              </a:ext>
            </a:extLst>
          </p:cNvPr>
          <p:cNvSpPr txBox="1"/>
          <p:nvPr/>
        </p:nvSpPr>
        <p:spPr>
          <a:xfrm>
            <a:off x="994729" y="4817983"/>
            <a:ext cx="7957606" cy="93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u="sng"/>
              <a:t>不思議その２</a:t>
            </a:r>
            <a:endParaRPr kumimoji="1" lang="en-US" altLang="ja-JP" sz="2000" u="sng"/>
          </a:p>
          <a:p>
            <a:pPr>
              <a:lnSpc>
                <a:spcPct val="200000"/>
              </a:lnSpc>
            </a:pPr>
            <a:r>
              <a:rPr kumimoji="1" lang="ja-JP" altLang="en-US" sz="2000"/>
              <a:t>次長・課長のアイデアが、実行に移されない</a:t>
            </a:r>
            <a:endParaRPr kumimoji="1" lang="en-US" altLang="ja-JP" sz="2000"/>
          </a:p>
        </p:txBody>
      </p: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3B4E7CB0-20F4-FA4C-EF40-A95F49427EF8}"/>
              </a:ext>
            </a:extLst>
          </p:cNvPr>
          <p:cNvGrpSpPr/>
          <p:nvPr/>
        </p:nvGrpSpPr>
        <p:grpSpPr>
          <a:xfrm>
            <a:off x="6717742" y="143199"/>
            <a:ext cx="549187" cy="874884"/>
            <a:chOff x="10413242" y="853714"/>
            <a:chExt cx="368489" cy="1019156"/>
          </a:xfrm>
          <a:solidFill>
            <a:schemeClr val="bg1">
              <a:lumMod val="85000"/>
            </a:schemeClr>
          </a:solidFill>
        </p:grpSpPr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81E94A89-913A-6DA2-CEF3-F4FDCF430538}"/>
                </a:ext>
              </a:extLst>
            </p:cNvPr>
            <p:cNvSpPr/>
            <p:nvPr/>
          </p:nvSpPr>
          <p:spPr>
            <a:xfrm>
              <a:off x="10413242" y="853714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26E47B5C-3DDF-4A4C-6D82-5A168901723A}"/>
                </a:ext>
              </a:extLst>
            </p:cNvPr>
            <p:cNvSpPr/>
            <p:nvPr/>
          </p:nvSpPr>
          <p:spPr>
            <a:xfrm>
              <a:off x="10413242" y="980890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86AAF4BF-4893-23AA-0482-A3A4D76EE8DD}"/>
                </a:ext>
              </a:extLst>
            </p:cNvPr>
            <p:cNvSpPr/>
            <p:nvPr/>
          </p:nvSpPr>
          <p:spPr>
            <a:xfrm>
              <a:off x="10413242" y="1108066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D1B68336-8F4A-A54D-29F1-D333F88563FE}"/>
                </a:ext>
              </a:extLst>
            </p:cNvPr>
            <p:cNvSpPr/>
            <p:nvPr/>
          </p:nvSpPr>
          <p:spPr>
            <a:xfrm>
              <a:off x="10413242" y="1235242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E2F55959-DE23-D8A8-1350-F2F6A9AE7BBB}"/>
                </a:ext>
              </a:extLst>
            </p:cNvPr>
            <p:cNvSpPr/>
            <p:nvPr/>
          </p:nvSpPr>
          <p:spPr>
            <a:xfrm>
              <a:off x="10413242" y="1362418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96899DC2-D85D-2512-F895-EE6C1564973B}"/>
                </a:ext>
              </a:extLst>
            </p:cNvPr>
            <p:cNvSpPr/>
            <p:nvPr/>
          </p:nvSpPr>
          <p:spPr>
            <a:xfrm>
              <a:off x="10413242" y="1489594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71D84F69-2662-B5AC-3D6B-4298DB389255}"/>
                </a:ext>
              </a:extLst>
            </p:cNvPr>
            <p:cNvSpPr/>
            <p:nvPr/>
          </p:nvSpPr>
          <p:spPr>
            <a:xfrm>
              <a:off x="10413242" y="1616770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BC2A5F7E-2102-EDFC-0DA5-68C41B13A6E9}"/>
                </a:ext>
              </a:extLst>
            </p:cNvPr>
            <p:cNvSpPr/>
            <p:nvPr/>
          </p:nvSpPr>
          <p:spPr>
            <a:xfrm>
              <a:off x="10413242" y="1743945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9" name="フリーフォーム: 図形 108">
            <a:extLst>
              <a:ext uri="{FF2B5EF4-FFF2-40B4-BE49-F238E27FC236}">
                <a16:creationId xmlns:a16="http://schemas.microsoft.com/office/drawing/2014/main" id="{12C93015-5BD2-D3C3-380F-10A5C9E26AA1}"/>
              </a:ext>
            </a:extLst>
          </p:cNvPr>
          <p:cNvSpPr/>
          <p:nvPr/>
        </p:nvSpPr>
        <p:spPr>
          <a:xfrm flipH="1">
            <a:off x="5677818" y="532907"/>
            <a:ext cx="1172114" cy="1051286"/>
          </a:xfrm>
          <a:custGeom>
            <a:avLst/>
            <a:gdLst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563525 w 691116"/>
              <a:gd name="connsiteY7" fmla="*/ 21265 h 1073888"/>
              <a:gd name="connsiteX8" fmla="*/ 457200 w 691116"/>
              <a:gd name="connsiteY8" fmla="*/ 0 h 1073888"/>
              <a:gd name="connsiteX9" fmla="*/ 233916 w 691116"/>
              <a:gd name="connsiteY9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618760 w 691116"/>
              <a:gd name="connsiteY7" fmla="*/ 87514 h 1073888"/>
              <a:gd name="connsiteX8" fmla="*/ 563525 w 691116"/>
              <a:gd name="connsiteY8" fmla="*/ 21265 h 1073888"/>
              <a:gd name="connsiteX9" fmla="*/ 457200 w 691116"/>
              <a:gd name="connsiteY9" fmla="*/ 0 h 1073888"/>
              <a:gd name="connsiteX10" fmla="*/ 233916 w 691116"/>
              <a:gd name="connsiteY10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622587 w 691116"/>
              <a:gd name="connsiteY7" fmla="*/ 72442 h 1073888"/>
              <a:gd name="connsiteX8" fmla="*/ 563525 w 691116"/>
              <a:gd name="connsiteY8" fmla="*/ 21265 h 1073888"/>
              <a:gd name="connsiteX9" fmla="*/ 457200 w 691116"/>
              <a:gd name="connsiteY9" fmla="*/ 0 h 1073888"/>
              <a:gd name="connsiteX10" fmla="*/ 233916 w 691116"/>
              <a:gd name="connsiteY10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72337 w 691116"/>
              <a:gd name="connsiteY6" fmla="*/ 228191 h 1073888"/>
              <a:gd name="connsiteX7" fmla="*/ 659218 w 691116"/>
              <a:gd name="connsiteY7" fmla="*/ 148856 h 1073888"/>
              <a:gd name="connsiteX8" fmla="*/ 622587 w 691116"/>
              <a:gd name="connsiteY8" fmla="*/ 72442 h 1073888"/>
              <a:gd name="connsiteX9" fmla="*/ 563525 w 691116"/>
              <a:gd name="connsiteY9" fmla="*/ 21265 h 1073888"/>
              <a:gd name="connsiteX10" fmla="*/ 457200 w 691116"/>
              <a:gd name="connsiteY10" fmla="*/ 0 h 1073888"/>
              <a:gd name="connsiteX11" fmla="*/ 233916 w 691116"/>
              <a:gd name="connsiteY11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83817 w 691116"/>
              <a:gd name="connsiteY6" fmla="*/ 228191 h 1073888"/>
              <a:gd name="connsiteX7" fmla="*/ 659218 w 691116"/>
              <a:gd name="connsiteY7" fmla="*/ 148856 h 1073888"/>
              <a:gd name="connsiteX8" fmla="*/ 622587 w 691116"/>
              <a:gd name="connsiteY8" fmla="*/ 72442 h 1073888"/>
              <a:gd name="connsiteX9" fmla="*/ 563525 w 691116"/>
              <a:gd name="connsiteY9" fmla="*/ 21265 h 1073888"/>
              <a:gd name="connsiteX10" fmla="*/ 457200 w 691116"/>
              <a:gd name="connsiteY10" fmla="*/ 0 h 1073888"/>
              <a:gd name="connsiteX11" fmla="*/ 233916 w 691116"/>
              <a:gd name="connsiteY11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32059 h 1073888"/>
              <a:gd name="connsiteX3" fmla="*/ 574158 w 691116"/>
              <a:gd name="connsiteY3" fmla="*/ 1010093 h 1073888"/>
              <a:gd name="connsiteX4" fmla="*/ 648586 w 691116"/>
              <a:gd name="connsiteY4" fmla="*/ 882502 h 1073888"/>
              <a:gd name="connsiteX5" fmla="*/ 691116 w 691116"/>
              <a:gd name="connsiteY5" fmla="*/ 680484 h 1073888"/>
              <a:gd name="connsiteX6" fmla="*/ 691116 w 691116"/>
              <a:gd name="connsiteY6" fmla="*/ 340242 h 1073888"/>
              <a:gd name="connsiteX7" fmla="*/ 683817 w 691116"/>
              <a:gd name="connsiteY7" fmla="*/ 228191 h 1073888"/>
              <a:gd name="connsiteX8" fmla="*/ 659218 w 691116"/>
              <a:gd name="connsiteY8" fmla="*/ 148856 h 1073888"/>
              <a:gd name="connsiteX9" fmla="*/ 622587 w 691116"/>
              <a:gd name="connsiteY9" fmla="*/ 72442 h 1073888"/>
              <a:gd name="connsiteX10" fmla="*/ 563525 w 691116"/>
              <a:gd name="connsiteY10" fmla="*/ 21265 h 1073888"/>
              <a:gd name="connsiteX11" fmla="*/ 457200 w 691116"/>
              <a:gd name="connsiteY11" fmla="*/ 0 h 1073888"/>
              <a:gd name="connsiteX12" fmla="*/ 233916 w 691116"/>
              <a:gd name="connsiteY12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48586 w 691116"/>
              <a:gd name="connsiteY4" fmla="*/ 882502 h 1073888"/>
              <a:gd name="connsiteX5" fmla="*/ 691116 w 691116"/>
              <a:gd name="connsiteY5" fmla="*/ 680484 h 1073888"/>
              <a:gd name="connsiteX6" fmla="*/ 691116 w 691116"/>
              <a:gd name="connsiteY6" fmla="*/ 340242 h 1073888"/>
              <a:gd name="connsiteX7" fmla="*/ 683817 w 691116"/>
              <a:gd name="connsiteY7" fmla="*/ 228191 h 1073888"/>
              <a:gd name="connsiteX8" fmla="*/ 659218 w 691116"/>
              <a:gd name="connsiteY8" fmla="*/ 148856 h 1073888"/>
              <a:gd name="connsiteX9" fmla="*/ 622587 w 691116"/>
              <a:gd name="connsiteY9" fmla="*/ 72442 h 1073888"/>
              <a:gd name="connsiteX10" fmla="*/ 563525 w 691116"/>
              <a:gd name="connsiteY10" fmla="*/ 21265 h 1073888"/>
              <a:gd name="connsiteX11" fmla="*/ 457200 w 691116"/>
              <a:gd name="connsiteY11" fmla="*/ 0 h 1073888"/>
              <a:gd name="connsiteX12" fmla="*/ 233916 w 691116"/>
              <a:gd name="connsiteY12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26413 w 691116"/>
              <a:gd name="connsiteY4" fmla="*/ 956696 h 1073888"/>
              <a:gd name="connsiteX5" fmla="*/ 648586 w 691116"/>
              <a:gd name="connsiteY5" fmla="*/ 882502 h 1073888"/>
              <a:gd name="connsiteX6" fmla="*/ 691116 w 691116"/>
              <a:gd name="connsiteY6" fmla="*/ 680484 h 1073888"/>
              <a:gd name="connsiteX7" fmla="*/ 691116 w 691116"/>
              <a:gd name="connsiteY7" fmla="*/ 340242 h 1073888"/>
              <a:gd name="connsiteX8" fmla="*/ 683817 w 691116"/>
              <a:gd name="connsiteY8" fmla="*/ 228191 h 1073888"/>
              <a:gd name="connsiteX9" fmla="*/ 659218 w 691116"/>
              <a:gd name="connsiteY9" fmla="*/ 148856 h 1073888"/>
              <a:gd name="connsiteX10" fmla="*/ 622587 w 691116"/>
              <a:gd name="connsiteY10" fmla="*/ 72442 h 1073888"/>
              <a:gd name="connsiteX11" fmla="*/ 563525 w 691116"/>
              <a:gd name="connsiteY11" fmla="*/ 21265 h 1073888"/>
              <a:gd name="connsiteX12" fmla="*/ 457200 w 691116"/>
              <a:gd name="connsiteY12" fmla="*/ 0 h 1073888"/>
              <a:gd name="connsiteX13" fmla="*/ 233916 w 691116"/>
              <a:gd name="connsiteY13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26413 w 691116"/>
              <a:gd name="connsiteY4" fmla="*/ 956696 h 1073888"/>
              <a:gd name="connsiteX5" fmla="*/ 660066 w 691116"/>
              <a:gd name="connsiteY5" fmla="*/ 857381 h 1073888"/>
              <a:gd name="connsiteX6" fmla="*/ 691116 w 691116"/>
              <a:gd name="connsiteY6" fmla="*/ 680484 h 1073888"/>
              <a:gd name="connsiteX7" fmla="*/ 691116 w 691116"/>
              <a:gd name="connsiteY7" fmla="*/ 340242 h 1073888"/>
              <a:gd name="connsiteX8" fmla="*/ 683817 w 691116"/>
              <a:gd name="connsiteY8" fmla="*/ 228191 h 1073888"/>
              <a:gd name="connsiteX9" fmla="*/ 659218 w 691116"/>
              <a:gd name="connsiteY9" fmla="*/ 148856 h 1073888"/>
              <a:gd name="connsiteX10" fmla="*/ 622587 w 691116"/>
              <a:gd name="connsiteY10" fmla="*/ 72442 h 1073888"/>
              <a:gd name="connsiteX11" fmla="*/ 563525 w 691116"/>
              <a:gd name="connsiteY11" fmla="*/ 21265 h 1073888"/>
              <a:gd name="connsiteX12" fmla="*/ 457200 w 691116"/>
              <a:gd name="connsiteY12" fmla="*/ 0 h 1073888"/>
              <a:gd name="connsiteX13" fmla="*/ 233916 w 691116"/>
              <a:gd name="connsiteY13" fmla="*/ 0 h 107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1116" h="1073888">
                <a:moveTo>
                  <a:pt x="0" y="1073888"/>
                </a:moveTo>
                <a:lnTo>
                  <a:pt x="382772" y="1073888"/>
                </a:lnTo>
                <a:lnTo>
                  <a:pt x="488642" y="1052156"/>
                </a:lnTo>
                <a:lnTo>
                  <a:pt x="574158" y="1010093"/>
                </a:lnTo>
                <a:cubicBezTo>
                  <a:pt x="586474" y="987270"/>
                  <a:pt x="614097" y="979519"/>
                  <a:pt x="626413" y="956696"/>
                </a:cubicBezTo>
                <a:lnTo>
                  <a:pt x="660066" y="857381"/>
                </a:lnTo>
                <a:lnTo>
                  <a:pt x="691116" y="680484"/>
                </a:lnTo>
                <a:lnTo>
                  <a:pt x="691116" y="340242"/>
                </a:lnTo>
                <a:lnTo>
                  <a:pt x="683817" y="228191"/>
                </a:lnTo>
                <a:lnTo>
                  <a:pt x="659218" y="148856"/>
                </a:lnTo>
                <a:lnTo>
                  <a:pt x="622587" y="72442"/>
                </a:lnTo>
                <a:lnTo>
                  <a:pt x="563525" y="21265"/>
                </a:lnTo>
                <a:lnTo>
                  <a:pt x="457200" y="0"/>
                </a:lnTo>
                <a:lnTo>
                  <a:pt x="233916" y="0"/>
                </a:lnTo>
              </a:path>
            </a:pathLst>
          </a:custGeom>
          <a:noFill/>
          <a:ln w="57150">
            <a:solidFill>
              <a:srgbClr val="FF0000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514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335C4-D1A1-DF0C-E3DC-E4C35A57F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0ABDEED-080A-D890-5D7E-685ED54A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8E0A0B4-DCCB-E15A-FB05-7AB01EC528A7}"/>
              </a:ext>
            </a:extLst>
          </p:cNvPr>
          <p:cNvSpPr/>
          <p:nvPr/>
        </p:nvSpPr>
        <p:spPr>
          <a:xfrm>
            <a:off x="6987095" y="4140689"/>
            <a:ext cx="1287710" cy="1116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3895036-C00B-797A-50BE-2AF3F624DB81}"/>
              </a:ext>
            </a:extLst>
          </p:cNvPr>
          <p:cNvGrpSpPr/>
          <p:nvPr/>
        </p:nvGrpSpPr>
        <p:grpSpPr>
          <a:xfrm>
            <a:off x="5917872" y="4660396"/>
            <a:ext cx="393302" cy="524670"/>
            <a:chOff x="3957851" y="450376"/>
            <a:chExt cx="941695" cy="1108880"/>
          </a:xfrm>
        </p:grpSpPr>
        <p:sp>
          <p:nvSpPr>
            <p:cNvPr id="5" name="円弧 4">
              <a:extLst>
                <a:ext uri="{FF2B5EF4-FFF2-40B4-BE49-F238E27FC236}">
                  <a16:creationId xmlns:a16="http://schemas.microsoft.com/office/drawing/2014/main" id="{DF27BD85-E8E4-C494-9D91-D33A2864336E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63F0965B-9DEA-5708-5D24-E130AF8E8F77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8A12596-1A9B-5AE7-A13E-26E9304D7F32}"/>
              </a:ext>
            </a:extLst>
          </p:cNvPr>
          <p:cNvGrpSpPr/>
          <p:nvPr/>
        </p:nvGrpSpPr>
        <p:grpSpPr>
          <a:xfrm>
            <a:off x="6648070" y="4691920"/>
            <a:ext cx="393302" cy="524670"/>
            <a:chOff x="3957851" y="450376"/>
            <a:chExt cx="941695" cy="1108880"/>
          </a:xfrm>
        </p:grpSpPr>
        <p:sp>
          <p:nvSpPr>
            <p:cNvPr id="8" name="円弧 7">
              <a:extLst>
                <a:ext uri="{FF2B5EF4-FFF2-40B4-BE49-F238E27FC236}">
                  <a16:creationId xmlns:a16="http://schemas.microsoft.com/office/drawing/2014/main" id="{C85293C1-2E61-7A36-2897-76C2221A51E6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CDCEA135-70CE-624B-7A20-CCA627347DCE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0122896-68A2-70EF-0028-E8F40069AAF6}"/>
              </a:ext>
            </a:extLst>
          </p:cNvPr>
          <p:cNvGrpSpPr/>
          <p:nvPr/>
        </p:nvGrpSpPr>
        <p:grpSpPr>
          <a:xfrm>
            <a:off x="7308372" y="4647661"/>
            <a:ext cx="393302" cy="524670"/>
            <a:chOff x="3957851" y="450376"/>
            <a:chExt cx="941695" cy="1108880"/>
          </a:xfrm>
        </p:grpSpPr>
        <p:sp>
          <p:nvSpPr>
            <p:cNvPr id="11" name="円弧 10">
              <a:extLst>
                <a:ext uri="{FF2B5EF4-FFF2-40B4-BE49-F238E27FC236}">
                  <a16:creationId xmlns:a16="http://schemas.microsoft.com/office/drawing/2014/main" id="{5C759EB9-EBF3-7D5C-9A10-E67CBADE4B58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3B8178E3-A5DA-6D3B-7C86-299A4FD98C47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781FC5D-8552-7AE1-6A65-659C077B3CAD}"/>
              </a:ext>
            </a:extLst>
          </p:cNvPr>
          <p:cNvGrpSpPr/>
          <p:nvPr/>
        </p:nvGrpSpPr>
        <p:grpSpPr>
          <a:xfrm flipV="1">
            <a:off x="6964592" y="3975928"/>
            <a:ext cx="393302" cy="524670"/>
            <a:chOff x="3957851" y="450376"/>
            <a:chExt cx="941695" cy="1108880"/>
          </a:xfrm>
        </p:grpSpPr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60D3FCB5-6542-5B22-3CC4-6D81CE4E4B3A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4EF02712-BF43-5A90-6BD8-9C8021683576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B17445E-3990-ACC9-18E1-1D912915C0F7}"/>
              </a:ext>
            </a:extLst>
          </p:cNvPr>
          <p:cNvCxnSpPr>
            <a:cxnSpLocks/>
          </p:cNvCxnSpPr>
          <p:nvPr/>
        </p:nvCxnSpPr>
        <p:spPr>
          <a:xfrm flipH="1">
            <a:off x="5855451" y="4377738"/>
            <a:ext cx="288459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536025E-87FD-83E7-9518-84BA86F53AFB}"/>
              </a:ext>
            </a:extLst>
          </p:cNvPr>
          <p:cNvCxnSpPr>
            <a:cxnSpLocks/>
          </p:cNvCxnSpPr>
          <p:nvPr/>
        </p:nvCxnSpPr>
        <p:spPr>
          <a:xfrm>
            <a:off x="7710949" y="4801923"/>
            <a:ext cx="2816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6CC089F-2554-0EAC-B448-11601336BC00}"/>
              </a:ext>
            </a:extLst>
          </p:cNvPr>
          <p:cNvSpPr txBox="1"/>
          <p:nvPr/>
        </p:nvSpPr>
        <p:spPr>
          <a:xfrm>
            <a:off x="3815201" y="3061158"/>
            <a:ext cx="10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完成品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AEF4DBA-9B6D-D669-880E-E42C6CB689A9}"/>
              </a:ext>
            </a:extLst>
          </p:cNvPr>
          <p:cNvSpPr/>
          <p:nvPr/>
        </p:nvSpPr>
        <p:spPr>
          <a:xfrm>
            <a:off x="4688856" y="5065801"/>
            <a:ext cx="471097" cy="752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B1DE00FA-04E7-ADFC-468E-258F39B56005}"/>
              </a:ext>
            </a:extLst>
          </p:cNvPr>
          <p:cNvSpPr/>
          <p:nvPr/>
        </p:nvSpPr>
        <p:spPr>
          <a:xfrm>
            <a:off x="5277157" y="5065837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ECC571B-CBDC-2FE4-B60F-BCC77BA0D8B1}"/>
              </a:ext>
            </a:extLst>
          </p:cNvPr>
          <p:cNvSpPr/>
          <p:nvPr/>
        </p:nvSpPr>
        <p:spPr>
          <a:xfrm>
            <a:off x="4864463" y="3725982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E26E2B2-955A-15F5-733E-AF0B433D7E67}"/>
              </a:ext>
            </a:extLst>
          </p:cNvPr>
          <p:cNvSpPr/>
          <p:nvPr/>
        </p:nvSpPr>
        <p:spPr>
          <a:xfrm>
            <a:off x="5772467" y="3737983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FA8B815-6A30-FE30-1047-E4820C6F6435}"/>
              </a:ext>
            </a:extLst>
          </p:cNvPr>
          <p:cNvSpPr/>
          <p:nvPr/>
        </p:nvSpPr>
        <p:spPr>
          <a:xfrm>
            <a:off x="5925412" y="3737983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E753654-565F-EB06-7563-93B3A3496F89}"/>
              </a:ext>
            </a:extLst>
          </p:cNvPr>
          <p:cNvSpPr/>
          <p:nvPr/>
        </p:nvSpPr>
        <p:spPr>
          <a:xfrm>
            <a:off x="6088359" y="3737983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C8EB488-29EE-1D3A-7F3A-6A6DA2157E31}"/>
              </a:ext>
            </a:extLst>
          </p:cNvPr>
          <p:cNvSpPr/>
          <p:nvPr/>
        </p:nvSpPr>
        <p:spPr>
          <a:xfrm>
            <a:off x="6437594" y="5090974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1EB9F30-60DA-88C1-32E2-1BE5FD6810DE}"/>
              </a:ext>
            </a:extLst>
          </p:cNvPr>
          <p:cNvSpPr/>
          <p:nvPr/>
        </p:nvSpPr>
        <p:spPr>
          <a:xfrm>
            <a:off x="6590540" y="5090974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EF7822F-9AC6-42FD-19D2-6CB21B5B3D52}"/>
              </a:ext>
            </a:extLst>
          </p:cNvPr>
          <p:cNvSpPr/>
          <p:nvPr/>
        </p:nvSpPr>
        <p:spPr>
          <a:xfrm>
            <a:off x="8163704" y="4317966"/>
            <a:ext cx="111102" cy="52467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CB7267E-3D7E-EC2C-558E-FE227646C1FD}"/>
              </a:ext>
            </a:extLst>
          </p:cNvPr>
          <p:cNvSpPr/>
          <p:nvPr/>
        </p:nvSpPr>
        <p:spPr>
          <a:xfrm>
            <a:off x="6287030" y="3541316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1AA4CC7-6E01-0D95-B5A2-2057B4EB9EE4}"/>
              </a:ext>
            </a:extLst>
          </p:cNvPr>
          <p:cNvSpPr/>
          <p:nvPr/>
        </p:nvSpPr>
        <p:spPr>
          <a:xfrm>
            <a:off x="6659750" y="3539612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DF18FFD-153A-36AB-B70A-0CDDF2213FE5}"/>
              </a:ext>
            </a:extLst>
          </p:cNvPr>
          <p:cNvSpPr/>
          <p:nvPr/>
        </p:nvSpPr>
        <p:spPr>
          <a:xfrm>
            <a:off x="7018722" y="3324731"/>
            <a:ext cx="417351" cy="752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14BFF020-894E-2CBD-5EDB-86ED24CFA2FE}"/>
              </a:ext>
            </a:extLst>
          </p:cNvPr>
          <p:cNvSpPr/>
          <p:nvPr/>
        </p:nvSpPr>
        <p:spPr>
          <a:xfrm>
            <a:off x="7504108" y="3677705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06EF8F7-2D21-04E4-E95F-F89A8B957554}"/>
              </a:ext>
            </a:extLst>
          </p:cNvPr>
          <p:cNvSpPr/>
          <p:nvPr/>
        </p:nvSpPr>
        <p:spPr>
          <a:xfrm>
            <a:off x="7657054" y="3677705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BF203CA-6B74-2A7D-6894-9FBC07E372C3}"/>
              </a:ext>
            </a:extLst>
          </p:cNvPr>
          <p:cNvSpPr/>
          <p:nvPr/>
        </p:nvSpPr>
        <p:spPr>
          <a:xfrm>
            <a:off x="7820001" y="3677705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218C339-E64C-DE91-284C-82C98E90F93F}"/>
              </a:ext>
            </a:extLst>
          </p:cNvPr>
          <p:cNvSpPr/>
          <p:nvPr/>
        </p:nvSpPr>
        <p:spPr>
          <a:xfrm>
            <a:off x="7979854" y="3511839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48D1E6BE-5633-778F-2542-36A1BD714600}"/>
              </a:ext>
            </a:extLst>
          </p:cNvPr>
          <p:cNvSpPr/>
          <p:nvPr/>
        </p:nvSpPr>
        <p:spPr>
          <a:xfrm>
            <a:off x="6771075" y="5074148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321E666-9069-6E4A-7948-FB415A6EDF1C}"/>
              </a:ext>
            </a:extLst>
          </p:cNvPr>
          <p:cNvSpPr/>
          <p:nvPr/>
        </p:nvSpPr>
        <p:spPr>
          <a:xfrm>
            <a:off x="7124420" y="5083186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A7180703-D505-BF76-DD94-C2A6AE63EDEB}"/>
              </a:ext>
            </a:extLst>
          </p:cNvPr>
          <p:cNvSpPr/>
          <p:nvPr/>
        </p:nvSpPr>
        <p:spPr>
          <a:xfrm>
            <a:off x="7277365" y="5083186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731A6D59-3E47-F878-144C-B196283A0DA1}"/>
              </a:ext>
            </a:extLst>
          </p:cNvPr>
          <p:cNvSpPr/>
          <p:nvPr/>
        </p:nvSpPr>
        <p:spPr>
          <a:xfrm>
            <a:off x="7440312" y="5083186"/>
            <a:ext cx="111102" cy="359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8FEE5469-CF3D-2B44-0E92-3E6F8F61FB50}"/>
              </a:ext>
            </a:extLst>
          </p:cNvPr>
          <p:cNvSpPr/>
          <p:nvPr/>
        </p:nvSpPr>
        <p:spPr>
          <a:xfrm>
            <a:off x="7609808" y="5057407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BCBE604-215B-4A3B-EEDA-669D2C7555E8}"/>
              </a:ext>
            </a:extLst>
          </p:cNvPr>
          <p:cNvSpPr/>
          <p:nvPr/>
        </p:nvSpPr>
        <p:spPr>
          <a:xfrm>
            <a:off x="7992592" y="5055388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9B6E7C0D-6406-26E7-4FC2-3C959D25B8E1}"/>
              </a:ext>
            </a:extLst>
          </p:cNvPr>
          <p:cNvSpPr/>
          <p:nvPr/>
        </p:nvSpPr>
        <p:spPr>
          <a:xfrm>
            <a:off x="5663953" y="5055388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9D5BB935-0588-FC40-CDF2-5109AE866A40}"/>
              </a:ext>
            </a:extLst>
          </p:cNvPr>
          <p:cNvSpPr/>
          <p:nvPr/>
        </p:nvSpPr>
        <p:spPr>
          <a:xfrm>
            <a:off x="6046737" y="5053368"/>
            <a:ext cx="294952" cy="5491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DEBCAA80-C17F-D198-F3E6-F9D842144CEA}"/>
              </a:ext>
            </a:extLst>
          </p:cNvPr>
          <p:cNvSpPr/>
          <p:nvPr/>
        </p:nvSpPr>
        <p:spPr>
          <a:xfrm>
            <a:off x="5022967" y="3737983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A16AA068-1E7E-1B7A-8121-1E0260749E5F}"/>
              </a:ext>
            </a:extLst>
          </p:cNvPr>
          <p:cNvSpPr/>
          <p:nvPr/>
        </p:nvSpPr>
        <p:spPr>
          <a:xfrm>
            <a:off x="5175912" y="3737983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59E4FF82-B542-34CB-ED0E-33D5216CBF1B}"/>
              </a:ext>
            </a:extLst>
          </p:cNvPr>
          <p:cNvSpPr/>
          <p:nvPr/>
        </p:nvSpPr>
        <p:spPr>
          <a:xfrm>
            <a:off x="5338859" y="3737983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DC20CB76-5EE5-A932-E755-756E15696966}"/>
              </a:ext>
            </a:extLst>
          </p:cNvPr>
          <p:cNvSpPr/>
          <p:nvPr/>
        </p:nvSpPr>
        <p:spPr>
          <a:xfrm>
            <a:off x="5501961" y="3539613"/>
            <a:ext cx="238203" cy="5432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88306DA5-05BA-08A7-C3DD-FEB5B447FB4F}"/>
              </a:ext>
            </a:extLst>
          </p:cNvPr>
          <p:cNvSpPr/>
          <p:nvPr/>
        </p:nvSpPr>
        <p:spPr>
          <a:xfrm>
            <a:off x="4281452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9B72C3FE-05A9-E5EC-DFE8-25CBEC7F6159}"/>
              </a:ext>
            </a:extLst>
          </p:cNvPr>
          <p:cNvSpPr/>
          <p:nvPr/>
        </p:nvSpPr>
        <p:spPr>
          <a:xfrm>
            <a:off x="4392724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40A59FBE-3426-6495-EE20-607F719175DA}"/>
              </a:ext>
            </a:extLst>
          </p:cNvPr>
          <p:cNvSpPr/>
          <p:nvPr/>
        </p:nvSpPr>
        <p:spPr>
          <a:xfrm>
            <a:off x="4503997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9B722B07-1E8B-1A9B-A9CA-2FA9E660D807}"/>
              </a:ext>
            </a:extLst>
          </p:cNvPr>
          <p:cNvSpPr/>
          <p:nvPr/>
        </p:nvSpPr>
        <p:spPr>
          <a:xfrm>
            <a:off x="4615268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BF06DC58-CBA7-EC3A-A140-8635484C57B1}"/>
              </a:ext>
            </a:extLst>
          </p:cNvPr>
          <p:cNvSpPr/>
          <p:nvPr/>
        </p:nvSpPr>
        <p:spPr>
          <a:xfrm>
            <a:off x="3836361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279EC8F-E8D6-D300-0A73-4FB1AF631A32}"/>
              </a:ext>
            </a:extLst>
          </p:cNvPr>
          <p:cNvSpPr/>
          <p:nvPr/>
        </p:nvSpPr>
        <p:spPr>
          <a:xfrm>
            <a:off x="3947634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D52E59D0-893C-2DD1-C540-3B8F0E178E98}"/>
              </a:ext>
            </a:extLst>
          </p:cNvPr>
          <p:cNvSpPr/>
          <p:nvPr/>
        </p:nvSpPr>
        <p:spPr>
          <a:xfrm>
            <a:off x="4058906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8A40BF35-7218-B3F2-2D40-62CDC9B50674}"/>
              </a:ext>
            </a:extLst>
          </p:cNvPr>
          <p:cNvSpPr/>
          <p:nvPr/>
        </p:nvSpPr>
        <p:spPr>
          <a:xfrm>
            <a:off x="4170179" y="3374086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7E99CB36-58AD-2DBD-9225-9B654D74073D}"/>
              </a:ext>
            </a:extLst>
          </p:cNvPr>
          <p:cNvSpPr/>
          <p:nvPr/>
        </p:nvSpPr>
        <p:spPr>
          <a:xfrm>
            <a:off x="3836361" y="4158158"/>
            <a:ext cx="3078970" cy="1149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6" name="グループ化 55">
            <a:extLst>
              <a:ext uri="{FF2B5EF4-FFF2-40B4-BE49-F238E27FC236}">
                <a16:creationId xmlns:a16="http://schemas.microsoft.com/office/drawing/2014/main" id="{F7799504-22FC-6871-A4F7-A5C594637710}"/>
              </a:ext>
            </a:extLst>
          </p:cNvPr>
          <p:cNvGrpSpPr/>
          <p:nvPr/>
        </p:nvGrpSpPr>
        <p:grpSpPr>
          <a:xfrm flipV="1">
            <a:off x="6250015" y="4026753"/>
            <a:ext cx="393302" cy="524670"/>
            <a:chOff x="3957851" y="450376"/>
            <a:chExt cx="941695" cy="1108880"/>
          </a:xfrm>
        </p:grpSpPr>
        <p:sp>
          <p:nvSpPr>
            <p:cNvPr id="57" name="円弧 56">
              <a:extLst>
                <a:ext uri="{FF2B5EF4-FFF2-40B4-BE49-F238E27FC236}">
                  <a16:creationId xmlns:a16="http://schemas.microsoft.com/office/drawing/2014/main" id="{9629B54B-0FCF-0180-AA89-23623315DF9F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EB08DB6F-C3E0-379F-BDFB-85CFB6AE7180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38FAD25-64CC-9B28-4407-165F2235E993}"/>
              </a:ext>
            </a:extLst>
          </p:cNvPr>
          <p:cNvSpPr/>
          <p:nvPr/>
        </p:nvSpPr>
        <p:spPr>
          <a:xfrm>
            <a:off x="2154904" y="4377738"/>
            <a:ext cx="98534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7EF7CE46-06B7-8259-219F-E2C2C0810676}"/>
              </a:ext>
            </a:extLst>
          </p:cNvPr>
          <p:cNvGrpSpPr/>
          <p:nvPr/>
        </p:nvGrpSpPr>
        <p:grpSpPr>
          <a:xfrm flipV="1">
            <a:off x="1359892" y="4012499"/>
            <a:ext cx="393302" cy="524670"/>
            <a:chOff x="3957851" y="450376"/>
            <a:chExt cx="941695" cy="1108880"/>
          </a:xfrm>
        </p:grpSpPr>
        <p:sp>
          <p:nvSpPr>
            <p:cNvPr id="61" name="円弧 60">
              <a:extLst>
                <a:ext uri="{FF2B5EF4-FFF2-40B4-BE49-F238E27FC236}">
                  <a16:creationId xmlns:a16="http://schemas.microsoft.com/office/drawing/2014/main" id="{3F11C5E4-82FC-207D-7066-AC82609D7536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2982B764-41D7-35D7-DB8D-B6DEE89470B5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1572A606-A577-DFF6-695B-3012000BB203}"/>
              </a:ext>
            </a:extLst>
          </p:cNvPr>
          <p:cNvSpPr/>
          <p:nvPr/>
        </p:nvSpPr>
        <p:spPr>
          <a:xfrm>
            <a:off x="1260730" y="3842159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6BB4FA2-DB03-9019-051B-D6BF6981E2E5}"/>
              </a:ext>
            </a:extLst>
          </p:cNvPr>
          <p:cNvSpPr/>
          <p:nvPr/>
        </p:nvSpPr>
        <p:spPr>
          <a:xfrm>
            <a:off x="1423677" y="3842159"/>
            <a:ext cx="111102" cy="3591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8231AA3A-2216-83E2-87E5-6F5904F25073}"/>
              </a:ext>
            </a:extLst>
          </p:cNvPr>
          <p:cNvSpPr/>
          <p:nvPr/>
        </p:nvSpPr>
        <p:spPr>
          <a:xfrm>
            <a:off x="1622348" y="3645492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5065D2BE-BAB2-0117-EDA6-FEF17DDF413B}"/>
              </a:ext>
            </a:extLst>
          </p:cNvPr>
          <p:cNvSpPr/>
          <p:nvPr/>
        </p:nvSpPr>
        <p:spPr>
          <a:xfrm>
            <a:off x="1995068" y="3643788"/>
            <a:ext cx="294952" cy="5491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3153573A-9E97-2AD3-29EE-0F1AFE108DCB}"/>
              </a:ext>
            </a:extLst>
          </p:cNvPr>
          <p:cNvSpPr/>
          <p:nvPr/>
        </p:nvSpPr>
        <p:spPr>
          <a:xfrm rot="10800000">
            <a:off x="1809665" y="5011071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768F0730-BB5D-ED0E-E8C5-99F5D8D0D1BC}"/>
              </a:ext>
            </a:extLst>
          </p:cNvPr>
          <p:cNvSpPr/>
          <p:nvPr/>
        </p:nvSpPr>
        <p:spPr>
          <a:xfrm rot="10800000">
            <a:off x="1106933" y="3839239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340FECBC-2E56-26ED-1E60-4BF24F18FA73}"/>
              </a:ext>
            </a:extLst>
          </p:cNvPr>
          <p:cNvSpPr/>
          <p:nvPr/>
        </p:nvSpPr>
        <p:spPr>
          <a:xfrm rot="10800000">
            <a:off x="1651161" y="4999070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0DF0796B-2B8D-2F4F-4E37-1915B6D9F437}"/>
              </a:ext>
            </a:extLst>
          </p:cNvPr>
          <p:cNvSpPr/>
          <p:nvPr/>
        </p:nvSpPr>
        <p:spPr>
          <a:xfrm rot="10800000">
            <a:off x="1498216" y="4999070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39D793DA-FD99-9D06-1AF6-67B217C302A1}"/>
              </a:ext>
            </a:extLst>
          </p:cNvPr>
          <p:cNvSpPr/>
          <p:nvPr/>
        </p:nvSpPr>
        <p:spPr>
          <a:xfrm rot="10800000">
            <a:off x="1335269" y="4999070"/>
            <a:ext cx="111102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0A6BBFEF-A3DB-1863-20E8-FCD54B9CA457}"/>
              </a:ext>
            </a:extLst>
          </p:cNvPr>
          <p:cNvSpPr/>
          <p:nvPr/>
        </p:nvSpPr>
        <p:spPr>
          <a:xfrm rot="10800000">
            <a:off x="1045066" y="5013297"/>
            <a:ext cx="238203" cy="5432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1D2B2649-5885-9069-23E5-558AE6FB4B03}"/>
              </a:ext>
            </a:extLst>
          </p:cNvPr>
          <p:cNvSpPr/>
          <p:nvPr/>
        </p:nvSpPr>
        <p:spPr>
          <a:xfrm>
            <a:off x="1007654" y="4262334"/>
            <a:ext cx="1242995" cy="1237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0CA9A7B8-01F5-7508-3437-28DD5D6AB215}"/>
              </a:ext>
            </a:extLst>
          </p:cNvPr>
          <p:cNvSpPr/>
          <p:nvPr/>
        </p:nvSpPr>
        <p:spPr>
          <a:xfrm>
            <a:off x="1007808" y="4757358"/>
            <a:ext cx="1242995" cy="12374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9149E243-134A-6FB9-F1B4-23AB9773ACF1}"/>
              </a:ext>
            </a:extLst>
          </p:cNvPr>
          <p:cNvGrpSpPr/>
          <p:nvPr/>
        </p:nvGrpSpPr>
        <p:grpSpPr>
          <a:xfrm>
            <a:off x="1752881" y="4537169"/>
            <a:ext cx="393302" cy="524670"/>
            <a:chOff x="3957851" y="450376"/>
            <a:chExt cx="941695" cy="1108880"/>
          </a:xfrm>
        </p:grpSpPr>
        <p:sp>
          <p:nvSpPr>
            <p:cNvPr id="76" name="円弧 75">
              <a:extLst>
                <a:ext uri="{FF2B5EF4-FFF2-40B4-BE49-F238E27FC236}">
                  <a16:creationId xmlns:a16="http://schemas.microsoft.com/office/drawing/2014/main" id="{F672A971-8307-16AC-A935-104BB09DF85D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楕円 76">
              <a:extLst>
                <a:ext uri="{FF2B5EF4-FFF2-40B4-BE49-F238E27FC236}">
                  <a16:creationId xmlns:a16="http://schemas.microsoft.com/office/drawing/2014/main" id="{FD73CDCD-AE6F-8F5C-3468-2039CB720C1B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6AA49898-ADF1-9412-2C64-E2CA7E5A5507}"/>
              </a:ext>
            </a:extLst>
          </p:cNvPr>
          <p:cNvSpPr/>
          <p:nvPr/>
        </p:nvSpPr>
        <p:spPr>
          <a:xfrm>
            <a:off x="1007808" y="4386251"/>
            <a:ext cx="98534" cy="35911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AEC2B67E-4940-E6AA-A458-1985063F74BB}"/>
              </a:ext>
            </a:extLst>
          </p:cNvPr>
          <p:cNvSpPr/>
          <p:nvPr/>
        </p:nvSpPr>
        <p:spPr>
          <a:xfrm>
            <a:off x="4726371" y="4880178"/>
            <a:ext cx="3585949" cy="10110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0" name="直線矢印コネクタ 79">
            <a:extLst>
              <a:ext uri="{FF2B5EF4-FFF2-40B4-BE49-F238E27FC236}">
                <a16:creationId xmlns:a16="http://schemas.microsoft.com/office/drawing/2014/main" id="{7621C243-DB5A-D2CB-22C0-3000735A37AF}"/>
              </a:ext>
            </a:extLst>
          </p:cNvPr>
          <p:cNvCxnSpPr>
            <a:cxnSpLocks/>
          </p:cNvCxnSpPr>
          <p:nvPr/>
        </p:nvCxnSpPr>
        <p:spPr>
          <a:xfrm>
            <a:off x="4251732" y="4939984"/>
            <a:ext cx="28164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4780A5CE-6381-5D0A-4254-3209CB1FA435}"/>
              </a:ext>
            </a:extLst>
          </p:cNvPr>
          <p:cNvSpPr txBox="1"/>
          <p:nvPr/>
        </p:nvSpPr>
        <p:spPr>
          <a:xfrm>
            <a:off x="4032557" y="4586457"/>
            <a:ext cx="719991" cy="271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材料</a:t>
            </a:r>
          </a:p>
        </p:txBody>
      </p: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13BC88F5-14A4-4F05-CED7-4E212A0BBBF0}"/>
              </a:ext>
            </a:extLst>
          </p:cNvPr>
          <p:cNvGrpSpPr/>
          <p:nvPr/>
        </p:nvGrpSpPr>
        <p:grpSpPr>
          <a:xfrm>
            <a:off x="4882318" y="4705286"/>
            <a:ext cx="393302" cy="524670"/>
            <a:chOff x="3957851" y="450376"/>
            <a:chExt cx="941695" cy="1108880"/>
          </a:xfrm>
        </p:grpSpPr>
        <p:sp>
          <p:nvSpPr>
            <p:cNvPr id="83" name="円弧 82">
              <a:extLst>
                <a:ext uri="{FF2B5EF4-FFF2-40B4-BE49-F238E27FC236}">
                  <a16:creationId xmlns:a16="http://schemas.microsoft.com/office/drawing/2014/main" id="{D1DB5A1F-D71C-D980-C407-A9FB88336C94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楕円 83">
              <a:extLst>
                <a:ext uri="{FF2B5EF4-FFF2-40B4-BE49-F238E27FC236}">
                  <a16:creationId xmlns:a16="http://schemas.microsoft.com/office/drawing/2014/main" id="{C0C88332-21C1-E9D0-17C3-7F55D4F9C58F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67818424-EA96-B6BB-4D39-CE4098491897}"/>
              </a:ext>
            </a:extLst>
          </p:cNvPr>
          <p:cNvGrpSpPr/>
          <p:nvPr/>
        </p:nvGrpSpPr>
        <p:grpSpPr>
          <a:xfrm flipV="1">
            <a:off x="5420305" y="3974334"/>
            <a:ext cx="393302" cy="524670"/>
            <a:chOff x="3957851" y="450376"/>
            <a:chExt cx="941695" cy="1108880"/>
          </a:xfrm>
        </p:grpSpPr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181BC0C6-B8B4-DFE2-73E7-A8F6F0D7FE6E}"/>
                </a:ext>
              </a:extLst>
            </p:cNvPr>
            <p:cNvSpPr/>
            <p:nvPr/>
          </p:nvSpPr>
          <p:spPr>
            <a:xfrm>
              <a:off x="3957851" y="450376"/>
              <a:ext cx="941695" cy="1108880"/>
            </a:xfrm>
            <a:prstGeom prst="arc">
              <a:avLst>
                <a:gd name="adj1" fmla="val 13635369"/>
                <a:gd name="adj2" fmla="val 18871109"/>
              </a:avLst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4D8C5175-8D2B-0DA4-9466-53EE3707E173}"/>
                </a:ext>
              </a:extLst>
            </p:cNvPr>
            <p:cNvSpPr/>
            <p:nvPr/>
          </p:nvSpPr>
          <p:spPr>
            <a:xfrm>
              <a:off x="4326340" y="450376"/>
              <a:ext cx="204716" cy="21836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7C25F439-7E0B-285A-08C1-51359DA419CD}"/>
              </a:ext>
            </a:extLst>
          </p:cNvPr>
          <p:cNvSpPr txBox="1"/>
          <p:nvPr/>
        </p:nvSpPr>
        <p:spPr>
          <a:xfrm>
            <a:off x="5175912" y="3059701"/>
            <a:ext cx="25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メイン組付 </a:t>
            </a:r>
            <a:r>
              <a:rPr kumimoji="1" lang="en-US" altLang="ja-JP" b="1"/>
              <a:t>#1</a:t>
            </a:r>
            <a:endParaRPr kumimoji="1" lang="ja-JP" altLang="en-US" b="1"/>
          </a:p>
        </p:txBody>
      </p:sp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B955258F-DD76-FDCA-C95C-095B008E4657}"/>
              </a:ext>
            </a:extLst>
          </p:cNvPr>
          <p:cNvSpPr txBox="1"/>
          <p:nvPr/>
        </p:nvSpPr>
        <p:spPr>
          <a:xfrm>
            <a:off x="1096058" y="3072185"/>
            <a:ext cx="25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メイン組付 </a:t>
            </a:r>
            <a:r>
              <a:rPr kumimoji="1" lang="en-US" altLang="ja-JP" b="1"/>
              <a:t>#2</a:t>
            </a:r>
            <a:endParaRPr kumimoji="1" lang="ja-JP" altLang="en-US" b="1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4A02086B-D8F1-421F-655A-F9B81D4F14BF}"/>
              </a:ext>
            </a:extLst>
          </p:cNvPr>
          <p:cNvSpPr txBox="1"/>
          <p:nvPr/>
        </p:nvSpPr>
        <p:spPr>
          <a:xfrm>
            <a:off x="5208517" y="5870390"/>
            <a:ext cx="338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/>
              <a:t>ECU</a:t>
            </a:r>
            <a:r>
              <a:rPr kumimoji="1" lang="ja-JP" altLang="en-US" b="1"/>
              <a:t>サブ組付（ネック）</a:t>
            </a:r>
          </a:p>
        </p:txBody>
      </p: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98314C77-B59D-E780-2DE8-804D5FD29B79}"/>
              </a:ext>
            </a:extLst>
          </p:cNvPr>
          <p:cNvSpPr/>
          <p:nvPr/>
        </p:nvSpPr>
        <p:spPr>
          <a:xfrm>
            <a:off x="2002045" y="4981284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1C9BD8C1-301E-DCBC-4BFB-91D11CD13EE7}"/>
              </a:ext>
            </a:extLst>
          </p:cNvPr>
          <p:cNvSpPr/>
          <p:nvPr/>
        </p:nvSpPr>
        <p:spPr>
          <a:xfrm>
            <a:off x="2113318" y="4981284"/>
            <a:ext cx="111103" cy="68118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99E5B6D8-F10D-9D7F-B350-D87548278B41}"/>
              </a:ext>
            </a:extLst>
          </p:cNvPr>
          <p:cNvSpPr txBox="1"/>
          <p:nvPr/>
        </p:nvSpPr>
        <p:spPr>
          <a:xfrm>
            <a:off x="2532705" y="5091314"/>
            <a:ext cx="10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完成品</a:t>
            </a:r>
          </a:p>
        </p:txBody>
      </p:sp>
      <p:cxnSp>
        <p:nvCxnSpPr>
          <p:cNvPr id="95" name="直線矢印コネクタ 94">
            <a:extLst>
              <a:ext uri="{FF2B5EF4-FFF2-40B4-BE49-F238E27FC236}">
                <a16:creationId xmlns:a16="http://schemas.microsoft.com/office/drawing/2014/main" id="{ABAF1683-216D-19E1-F802-087FB157136E}"/>
              </a:ext>
            </a:extLst>
          </p:cNvPr>
          <p:cNvCxnSpPr>
            <a:cxnSpLocks/>
          </p:cNvCxnSpPr>
          <p:nvPr/>
        </p:nvCxnSpPr>
        <p:spPr>
          <a:xfrm flipH="1">
            <a:off x="2384009" y="4319727"/>
            <a:ext cx="288459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DCB658DE-D15E-9436-DC60-284008FB51A2}"/>
              </a:ext>
            </a:extLst>
          </p:cNvPr>
          <p:cNvSpPr txBox="1"/>
          <p:nvPr/>
        </p:nvSpPr>
        <p:spPr>
          <a:xfrm>
            <a:off x="2390508" y="4127916"/>
            <a:ext cx="1127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/>
              <a:t>ECU</a:t>
            </a:r>
          </a:p>
          <a:p>
            <a:pPr algn="ctr"/>
            <a:r>
              <a:rPr kumimoji="1" lang="ja-JP" altLang="en-US"/>
              <a:t>（外注）</a:t>
            </a:r>
          </a:p>
        </p:txBody>
      </p: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B34E5D27-141A-DC64-D0D0-30535DDFEAE1}"/>
              </a:ext>
            </a:extLst>
          </p:cNvPr>
          <p:cNvCxnSpPr>
            <a:cxnSpLocks/>
          </p:cNvCxnSpPr>
          <p:nvPr/>
        </p:nvCxnSpPr>
        <p:spPr>
          <a:xfrm>
            <a:off x="6987095" y="2594620"/>
            <a:ext cx="0" cy="19918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2F901CAA-CC86-2141-914A-DE6566FB7A32}"/>
              </a:ext>
            </a:extLst>
          </p:cNvPr>
          <p:cNvSpPr txBox="1"/>
          <p:nvPr/>
        </p:nvSpPr>
        <p:spPr>
          <a:xfrm>
            <a:off x="436837" y="387445"/>
            <a:ext cx="485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とうとう、実力行使</a:t>
            </a:r>
            <a:endParaRPr kumimoji="1" lang="en-US" altLang="ja-JP" sz="2400"/>
          </a:p>
        </p:txBody>
      </p: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0F98B94C-EB91-1D6E-3391-84F19300D162}"/>
              </a:ext>
            </a:extLst>
          </p:cNvPr>
          <p:cNvGrpSpPr/>
          <p:nvPr/>
        </p:nvGrpSpPr>
        <p:grpSpPr>
          <a:xfrm>
            <a:off x="6780088" y="1618708"/>
            <a:ext cx="549187" cy="874884"/>
            <a:chOff x="10413242" y="853714"/>
            <a:chExt cx="368489" cy="1019156"/>
          </a:xfrm>
          <a:solidFill>
            <a:schemeClr val="bg1">
              <a:lumMod val="85000"/>
            </a:schemeClr>
          </a:solidFill>
        </p:grpSpPr>
        <p:sp>
          <p:nvSpPr>
            <p:cNvPr id="100" name="正方形/長方形 99">
              <a:extLst>
                <a:ext uri="{FF2B5EF4-FFF2-40B4-BE49-F238E27FC236}">
                  <a16:creationId xmlns:a16="http://schemas.microsoft.com/office/drawing/2014/main" id="{75FEC6CB-3B67-DA92-493B-148A47467C73}"/>
                </a:ext>
              </a:extLst>
            </p:cNvPr>
            <p:cNvSpPr/>
            <p:nvPr/>
          </p:nvSpPr>
          <p:spPr>
            <a:xfrm>
              <a:off x="10413242" y="853714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正方形/長方形 101">
              <a:extLst>
                <a:ext uri="{FF2B5EF4-FFF2-40B4-BE49-F238E27FC236}">
                  <a16:creationId xmlns:a16="http://schemas.microsoft.com/office/drawing/2014/main" id="{DA6FBB46-6DCA-0FC1-9E57-249ECF0DE7A3}"/>
                </a:ext>
              </a:extLst>
            </p:cNvPr>
            <p:cNvSpPr/>
            <p:nvPr/>
          </p:nvSpPr>
          <p:spPr>
            <a:xfrm>
              <a:off x="10413242" y="980890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正方形/長方形 102">
              <a:extLst>
                <a:ext uri="{FF2B5EF4-FFF2-40B4-BE49-F238E27FC236}">
                  <a16:creationId xmlns:a16="http://schemas.microsoft.com/office/drawing/2014/main" id="{31C91FFA-E9C4-E69E-6303-8DC444449AB3}"/>
                </a:ext>
              </a:extLst>
            </p:cNvPr>
            <p:cNvSpPr/>
            <p:nvPr/>
          </p:nvSpPr>
          <p:spPr>
            <a:xfrm>
              <a:off x="10413242" y="1108066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4" name="正方形/長方形 103">
              <a:extLst>
                <a:ext uri="{FF2B5EF4-FFF2-40B4-BE49-F238E27FC236}">
                  <a16:creationId xmlns:a16="http://schemas.microsoft.com/office/drawing/2014/main" id="{1FBF7ED0-9C0D-D622-DD49-3BB67C73700D}"/>
                </a:ext>
              </a:extLst>
            </p:cNvPr>
            <p:cNvSpPr/>
            <p:nvPr/>
          </p:nvSpPr>
          <p:spPr>
            <a:xfrm>
              <a:off x="10413242" y="1235242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正方形/長方形 104">
              <a:extLst>
                <a:ext uri="{FF2B5EF4-FFF2-40B4-BE49-F238E27FC236}">
                  <a16:creationId xmlns:a16="http://schemas.microsoft.com/office/drawing/2014/main" id="{CA3A8E7B-EE94-511C-32DA-819FC00A56D6}"/>
                </a:ext>
              </a:extLst>
            </p:cNvPr>
            <p:cNvSpPr/>
            <p:nvPr/>
          </p:nvSpPr>
          <p:spPr>
            <a:xfrm>
              <a:off x="10413242" y="1362418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33F52A2F-A651-74DC-3994-3E92A988AF71}"/>
                </a:ext>
              </a:extLst>
            </p:cNvPr>
            <p:cNvSpPr/>
            <p:nvPr/>
          </p:nvSpPr>
          <p:spPr>
            <a:xfrm>
              <a:off x="10413242" y="1489594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86C98E76-D5A1-411A-7C04-28AE1FE502FD}"/>
                </a:ext>
              </a:extLst>
            </p:cNvPr>
            <p:cNvSpPr/>
            <p:nvPr/>
          </p:nvSpPr>
          <p:spPr>
            <a:xfrm>
              <a:off x="10413242" y="1616770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8" name="正方形/長方形 107">
              <a:extLst>
                <a:ext uri="{FF2B5EF4-FFF2-40B4-BE49-F238E27FC236}">
                  <a16:creationId xmlns:a16="http://schemas.microsoft.com/office/drawing/2014/main" id="{4F75BDD6-FFF8-E113-6D01-F8A5AD5AF452}"/>
                </a:ext>
              </a:extLst>
            </p:cNvPr>
            <p:cNvSpPr/>
            <p:nvPr/>
          </p:nvSpPr>
          <p:spPr>
            <a:xfrm>
              <a:off x="10413242" y="1743945"/>
              <a:ext cx="368489" cy="128925"/>
            </a:xfrm>
            <a:prstGeom prst="rect">
              <a:avLst/>
            </a:prstGeom>
            <a:grpFill/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09" name="フリーフォーム: 図形 108">
            <a:extLst>
              <a:ext uri="{FF2B5EF4-FFF2-40B4-BE49-F238E27FC236}">
                <a16:creationId xmlns:a16="http://schemas.microsoft.com/office/drawing/2014/main" id="{481FBE94-5FFB-1BEB-167C-9CCB7F65D443}"/>
              </a:ext>
            </a:extLst>
          </p:cNvPr>
          <p:cNvSpPr/>
          <p:nvPr/>
        </p:nvSpPr>
        <p:spPr>
          <a:xfrm flipH="1">
            <a:off x="5740164" y="2008416"/>
            <a:ext cx="1172114" cy="1051286"/>
          </a:xfrm>
          <a:custGeom>
            <a:avLst/>
            <a:gdLst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563525 w 691116"/>
              <a:gd name="connsiteY7" fmla="*/ 21265 h 1073888"/>
              <a:gd name="connsiteX8" fmla="*/ 457200 w 691116"/>
              <a:gd name="connsiteY8" fmla="*/ 0 h 1073888"/>
              <a:gd name="connsiteX9" fmla="*/ 233916 w 691116"/>
              <a:gd name="connsiteY9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618760 w 691116"/>
              <a:gd name="connsiteY7" fmla="*/ 87514 h 1073888"/>
              <a:gd name="connsiteX8" fmla="*/ 563525 w 691116"/>
              <a:gd name="connsiteY8" fmla="*/ 21265 h 1073888"/>
              <a:gd name="connsiteX9" fmla="*/ 457200 w 691116"/>
              <a:gd name="connsiteY9" fmla="*/ 0 h 1073888"/>
              <a:gd name="connsiteX10" fmla="*/ 233916 w 691116"/>
              <a:gd name="connsiteY10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59218 w 691116"/>
              <a:gd name="connsiteY6" fmla="*/ 148856 h 1073888"/>
              <a:gd name="connsiteX7" fmla="*/ 622587 w 691116"/>
              <a:gd name="connsiteY7" fmla="*/ 72442 h 1073888"/>
              <a:gd name="connsiteX8" fmla="*/ 563525 w 691116"/>
              <a:gd name="connsiteY8" fmla="*/ 21265 h 1073888"/>
              <a:gd name="connsiteX9" fmla="*/ 457200 w 691116"/>
              <a:gd name="connsiteY9" fmla="*/ 0 h 1073888"/>
              <a:gd name="connsiteX10" fmla="*/ 233916 w 691116"/>
              <a:gd name="connsiteY10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72337 w 691116"/>
              <a:gd name="connsiteY6" fmla="*/ 228191 h 1073888"/>
              <a:gd name="connsiteX7" fmla="*/ 659218 w 691116"/>
              <a:gd name="connsiteY7" fmla="*/ 148856 h 1073888"/>
              <a:gd name="connsiteX8" fmla="*/ 622587 w 691116"/>
              <a:gd name="connsiteY8" fmla="*/ 72442 h 1073888"/>
              <a:gd name="connsiteX9" fmla="*/ 563525 w 691116"/>
              <a:gd name="connsiteY9" fmla="*/ 21265 h 1073888"/>
              <a:gd name="connsiteX10" fmla="*/ 457200 w 691116"/>
              <a:gd name="connsiteY10" fmla="*/ 0 h 1073888"/>
              <a:gd name="connsiteX11" fmla="*/ 233916 w 691116"/>
              <a:gd name="connsiteY11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574158 w 691116"/>
              <a:gd name="connsiteY2" fmla="*/ 1010093 h 1073888"/>
              <a:gd name="connsiteX3" fmla="*/ 648586 w 691116"/>
              <a:gd name="connsiteY3" fmla="*/ 882502 h 1073888"/>
              <a:gd name="connsiteX4" fmla="*/ 691116 w 691116"/>
              <a:gd name="connsiteY4" fmla="*/ 680484 h 1073888"/>
              <a:gd name="connsiteX5" fmla="*/ 691116 w 691116"/>
              <a:gd name="connsiteY5" fmla="*/ 340242 h 1073888"/>
              <a:gd name="connsiteX6" fmla="*/ 683817 w 691116"/>
              <a:gd name="connsiteY6" fmla="*/ 228191 h 1073888"/>
              <a:gd name="connsiteX7" fmla="*/ 659218 w 691116"/>
              <a:gd name="connsiteY7" fmla="*/ 148856 h 1073888"/>
              <a:gd name="connsiteX8" fmla="*/ 622587 w 691116"/>
              <a:gd name="connsiteY8" fmla="*/ 72442 h 1073888"/>
              <a:gd name="connsiteX9" fmla="*/ 563525 w 691116"/>
              <a:gd name="connsiteY9" fmla="*/ 21265 h 1073888"/>
              <a:gd name="connsiteX10" fmla="*/ 457200 w 691116"/>
              <a:gd name="connsiteY10" fmla="*/ 0 h 1073888"/>
              <a:gd name="connsiteX11" fmla="*/ 233916 w 691116"/>
              <a:gd name="connsiteY11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32059 h 1073888"/>
              <a:gd name="connsiteX3" fmla="*/ 574158 w 691116"/>
              <a:gd name="connsiteY3" fmla="*/ 1010093 h 1073888"/>
              <a:gd name="connsiteX4" fmla="*/ 648586 w 691116"/>
              <a:gd name="connsiteY4" fmla="*/ 882502 h 1073888"/>
              <a:gd name="connsiteX5" fmla="*/ 691116 w 691116"/>
              <a:gd name="connsiteY5" fmla="*/ 680484 h 1073888"/>
              <a:gd name="connsiteX6" fmla="*/ 691116 w 691116"/>
              <a:gd name="connsiteY6" fmla="*/ 340242 h 1073888"/>
              <a:gd name="connsiteX7" fmla="*/ 683817 w 691116"/>
              <a:gd name="connsiteY7" fmla="*/ 228191 h 1073888"/>
              <a:gd name="connsiteX8" fmla="*/ 659218 w 691116"/>
              <a:gd name="connsiteY8" fmla="*/ 148856 h 1073888"/>
              <a:gd name="connsiteX9" fmla="*/ 622587 w 691116"/>
              <a:gd name="connsiteY9" fmla="*/ 72442 h 1073888"/>
              <a:gd name="connsiteX10" fmla="*/ 563525 w 691116"/>
              <a:gd name="connsiteY10" fmla="*/ 21265 h 1073888"/>
              <a:gd name="connsiteX11" fmla="*/ 457200 w 691116"/>
              <a:gd name="connsiteY11" fmla="*/ 0 h 1073888"/>
              <a:gd name="connsiteX12" fmla="*/ 233916 w 691116"/>
              <a:gd name="connsiteY12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48586 w 691116"/>
              <a:gd name="connsiteY4" fmla="*/ 882502 h 1073888"/>
              <a:gd name="connsiteX5" fmla="*/ 691116 w 691116"/>
              <a:gd name="connsiteY5" fmla="*/ 680484 h 1073888"/>
              <a:gd name="connsiteX6" fmla="*/ 691116 w 691116"/>
              <a:gd name="connsiteY6" fmla="*/ 340242 h 1073888"/>
              <a:gd name="connsiteX7" fmla="*/ 683817 w 691116"/>
              <a:gd name="connsiteY7" fmla="*/ 228191 h 1073888"/>
              <a:gd name="connsiteX8" fmla="*/ 659218 w 691116"/>
              <a:gd name="connsiteY8" fmla="*/ 148856 h 1073888"/>
              <a:gd name="connsiteX9" fmla="*/ 622587 w 691116"/>
              <a:gd name="connsiteY9" fmla="*/ 72442 h 1073888"/>
              <a:gd name="connsiteX10" fmla="*/ 563525 w 691116"/>
              <a:gd name="connsiteY10" fmla="*/ 21265 h 1073888"/>
              <a:gd name="connsiteX11" fmla="*/ 457200 w 691116"/>
              <a:gd name="connsiteY11" fmla="*/ 0 h 1073888"/>
              <a:gd name="connsiteX12" fmla="*/ 233916 w 691116"/>
              <a:gd name="connsiteY12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26413 w 691116"/>
              <a:gd name="connsiteY4" fmla="*/ 956696 h 1073888"/>
              <a:gd name="connsiteX5" fmla="*/ 648586 w 691116"/>
              <a:gd name="connsiteY5" fmla="*/ 882502 h 1073888"/>
              <a:gd name="connsiteX6" fmla="*/ 691116 w 691116"/>
              <a:gd name="connsiteY6" fmla="*/ 680484 h 1073888"/>
              <a:gd name="connsiteX7" fmla="*/ 691116 w 691116"/>
              <a:gd name="connsiteY7" fmla="*/ 340242 h 1073888"/>
              <a:gd name="connsiteX8" fmla="*/ 683817 w 691116"/>
              <a:gd name="connsiteY8" fmla="*/ 228191 h 1073888"/>
              <a:gd name="connsiteX9" fmla="*/ 659218 w 691116"/>
              <a:gd name="connsiteY9" fmla="*/ 148856 h 1073888"/>
              <a:gd name="connsiteX10" fmla="*/ 622587 w 691116"/>
              <a:gd name="connsiteY10" fmla="*/ 72442 h 1073888"/>
              <a:gd name="connsiteX11" fmla="*/ 563525 w 691116"/>
              <a:gd name="connsiteY11" fmla="*/ 21265 h 1073888"/>
              <a:gd name="connsiteX12" fmla="*/ 457200 w 691116"/>
              <a:gd name="connsiteY12" fmla="*/ 0 h 1073888"/>
              <a:gd name="connsiteX13" fmla="*/ 233916 w 691116"/>
              <a:gd name="connsiteY13" fmla="*/ 0 h 1073888"/>
              <a:gd name="connsiteX0" fmla="*/ 0 w 691116"/>
              <a:gd name="connsiteY0" fmla="*/ 1073888 h 1073888"/>
              <a:gd name="connsiteX1" fmla="*/ 382772 w 691116"/>
              <a:gd name="connsiteY1" fmla="*/ 1073888 h 1073888"/>
              <a:gd name="connsiteX2" fmla="*/ 488642 w 691116"/>
              <a:gd name="connsiteY2" fmla="*/ 1052156 h 1073888"/>
              <a:gd name="connsiteX3" fmla="*/ 574158 w 691116"/>
              <a:gd name="connsiteY3" fmla="*/ 1010093 h 1073888"/>
              <a:gd name="connsiteX4" fmla="*/ 626413 w 691116"/>
              <a:gd name="connsiteY4" fmla="*/ 956696 h 1073888"/>
              <a:gd name="connsiteX5" fmla="*/ 660066 w 691116"/>
              <a:gd name="connsiteY5" fmla="*/ 857381 h 1073888"/>
              <a:gd name="connsiteX6" fmla="*/ 691116 w 691116"/>
              <a:gd name="connsiteY6" fmla="*/ 680484 h 1073888"/>
              <a:gd name="connsiteX7" fmla="*/ 691116 w 691116"/>
              <a:gd name="connsiteY7" fmla="*/ 340242 h 1073888"/>
              <a:gd name="connsiteX8" fmla="*/ 683817 w 691116"/>
              <a:gd name="connsiteY8" fmla="*/ 228191 h 1073888"/>
              <a:gd name="connsiteX9" fmla="*/ 659218 w 691116"/>
              <a:gd name="connsiteY9" fmla="*/ 148856 h 1073888"/>
              <a:gd name="connsiteX10" fmla="*/ 622587 w 691116"/>
              <a:gd name="connsiteY10" fmla="*/ 72442 h 1073888"/>
              <a:gd name="connsiteX11" fmla="*/ 563525 w 691116"/>
              <a:gd name="connsiteY11" fmla="*/ 21265 h 1073888"/>
              <a:gd name="connsiteX12" fmla="*/ 457200 w 691116"/>
              <a:gd name="connsiteY12" fmla="*/ 0 h 1073888"/>
              <a:gd name="connsiteX13" fmla="*/ 233916 w 691116"/>
              <a:gd name="connsiteY13" fmla="*/ 0 h 107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1116" h="1073888">
                <a:moveTo>
                  <a:pt x="0" y="1073888"/>
                </a:moveTo>
                <a:lnTo>
                  <a:pt x="382772" y="1073888"/>
                </a:lnTo>
                <a:lnTo>
                  <a:pt x="488642" y="1052156"/>
                </a:lnTo>
                <a:lnTo>
                  <a:pt x="574158" y="1010093"/>
                </a:lnTo>
                <a:cubicBezTo>
                  <a:pt x="586474" y="987270"/>
                  <a:pt x="614097" y="979519"/>
                  <a:pt x="626413" y="956696"/>
                </a:cubicBezTo>
                <a:lnTo>
                  <a:pt x="660066" y="857381"/>
                </a:lnTo>
                <a:lnTo>
                  <a:pt x="691116" y="680484"/>
                </a:lnTo>
                <a:lnTo>
                  <a:pt x="691116" y="340242"/>
                </a:lnTo>
                <a:lnTo>
                  <a:pt x="683817" y="228191"/>
                </a:lnTo>
                <a:lnTo>
                  <a:pt x="659218" y="148856"/>
                </a:lnTo>
                <a:lnTo>
                  <a:pt x="622587" y="72442"/>
                </a:lnTo>
                <a:lnTo>
                  <a:pt x="563525" y="21265"/>
                </a:lnTo>
                <a:lnTo>
                  <a:pt x="457200" y="0"/>
                </a:lnTo>
                <a:lnTo>
                  <a:pt x="233916" y="0"/>
                </a:lnTo>
              </a:path>
            </a:pathLst>
          </a:custGeom>
          <a:noFill/>
          <a:ln w="57150">
            <a:solidFill>
              <a:schemeClr val="tx1"/>
            </a:solidFill>
            <a:prstDash val="sysDash"/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1" name="直線矢印コネクタ 110">
            <a:extLst>
              <a:ext uri="{FF2B5EF4-FFF2-40B4-BE49-F238E27FC236}">
                <a16:creationId xmlns:a16="http://schemas.microsoft.com/office/drawing/2014/main" id="{0592C8D5-4BFD-B129-E96F-FDBBE4E596E1}"/>
              </a:ext>
            </a:extLst>
          </p:cNvPr>
          <p:cNvCxnSpPr>
            <a:cxnSpLocks/>
            <a:endCxn id="55" idx="3"/>
          </p:cNvCxnSpPr>
          <p:nvPr/>
        </p:nvCxnSpPr>
        <p:spPr>
          <a:xfrm>
            <a:off x="4423381" y="1714202"/>
            <a:ext cx="2491950" cy="2501446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8499DB30-1E66-7B60-DCB5-380133FBC0FB}"/>
              </a:ext>
            </a:extLst>
          </p:cNvPr>
          <p:cNvSpPr txBox="1"/>
          <p:nvPr/>
        </p:nvSpPr>
        <p:spPr>
          <a:xfrm>
            <a:off x="637781" y="1098118"/>
            <a:ext cx="5435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solidFill>
                  <a:srgbClr val="FF0000"/>
                </a:solidFill>
              </a:rPr>
              <a:t>ここに生産管理板を設置した</a:t>
            </a:r>
          </a:p>
        </p:txBody>
      </p:sp>
    </p:spTree>
    <p:extLst>
      <p:ext uri="{BB962C8B-B14F-4D97-AF65-F5344CB8AC3E}">
        <p14:creationId xmlns:p14="http://schemas.microsoft.com/office/powerpoint/2010/main" val="3335722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B3E8D-ED26-0701-4360-6C23582E1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EBBC6C-A1A5-CB39-5F0E-E60B7AA30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2A5299-526C-244C-C8B7-74FED712933A}"/>
              </a:ext>
            </a:extLst>
          </p:cNvPr>
          <p:cNvSpPr txBox="1"/>
          <p:nvPr/>
        </p:nvSpPr>
        <p:spPr>
          <a:xfrm>
            <a:off x="775593" y="649451"/>
            <a:ext cx="6549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u="sng"/>
              <a:t>不思議その３</a:t>
            </a:r>
            <a:endParaRPr kumimoji="1" lang="en-US" altLang="ja-JP" sz="2400" u="sng"/>
          </a:p>
          <a:p>
            <a:endParaRPr kumimoji="1" lang="en-US" altLang="ja-JP" sz="2400" u="sng"/>
          </a:p>
          <a:p>
            <a:r>
              <a:rPr kumimoji="1" lang="ja-JP" altLang="en-US" sz="2400"/>
              <a:t>明らかに要員が不足なのに、</a:t>
            </a:r>
            <a:endParaRPr kumimoji="1" lang="en-US" altLang="ja-JP" sz="2400"/>
          </a:p>
          <a:p>
            <a:r>
              <a:rPr kumimoji="1" lang="ja-JP" altLang="en-US" sz="2400"/>
              <a:t>隣のバルブマチック組は余裕で運営</a:t>
            </a:r>
            <a:endParaRPr kumimoji="1" lang="en-US" altLang="ja-JP" sz="2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74F993B-EC01-2FF6-E429-5C9B924C1CEA}"/>
              </a:ext>
            </a:extLst>
          </p:cNvPr>
          <p:cNvSpPr txBox="1"/>
          <p:nvPr/>
        </p:nvSpPr>
        <p:spPr>
          <a:xfrm>
            <a:off x="812630" y="3774111"/>
            <a:ext cx="6679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rgbClr val="0070C0"/>
                </a:solidFill>
              </a:rPr>
              <a:t>この不思議な状況はなぜ起きているのか？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66CC88-73AA-0B01-AD62-61DE41C74627}"/>
              </a:ext>
            </a:extLst>
          </p:cNvPr>
          <p:cNvSpPr txBox="1"/>
          <p:nvPr/>
        </p:nvSpPr>
        <p:spPr>
          <a:xfrm>
            <a:off x="811961" y="2514823"/>
            <a:ext cx="5970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/>
              <a:t>H</a:t>
            </a:r>
            <a:r>
              <a:rPr kumimoji="1" lang="ja-JP" altLang="en-US" sz="2400"/>
              <a:t>君は広瀬の次世代ホープのはずだが、</a:t>
            </a:r>
            <a:endParaRPr kumimoji="1" lang="en-US" altLang="ja-JP" sz="2400"/>
          </a:p>
          <a:p>
            <a:r>
              <a:rPr kumimoji="1" lang="ja-JP" altLang="en-US" sz="2400"/>
              <a:t>隣人の火事に動こうとしない</a:t>
            </a:r>
            <a:endParaRPr lang="ja-JP" altLang="en-US" sz="240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1BC007F-79E2-1F67-8333-7059F0D0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751" y="2251690"/>
            <a:ext cx="1407798" cy="13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0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12B1C3C-3B81-49DD-5225-6CC196C4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15</a:t>
            </a:fld>
            <a:endParaRPr kumimoji="1" lang="ja-JP" altLang="en-US"/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3BAA5784-A340-E9C4-E4F0-9FA7C417BAE2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DAF02C4-F981-15BE-80BE-C7F28F2F9FD3}"/>
              </a:ext>
            </a:extLst>
          </p:cNvPr>
          <p:cNvSpPr txBox="1"/>
          <p:nvPr/>
        </p:nvSpPr>
        <p:spPr>
          <a:xfrm>
            <a:off x="737590" y="3492375"/>
            <a:ext cx="7410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② 配置人員とそれに応じた標準作業を自分が指示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38F54C4-5B73-9A4F-6882-9A49731DA17C}"/>
              </a:ext>
            </a:extLst>
          </p:cNvPr>
          <p:cNvSpPr txBox="1"/>
          <p:nvPr/>
        </p:nvSpPr>
        <p:spPr>
          <a:xfrm>
            <a:off x="737590" y="1991781"/>
            <a:ext cx="7041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① 設備の完成度が低い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346EE0C-E4D1-2F1E-02D2-F39960BECAE2}"/>
              </a:ext>
            </a:extLst>
          </p:cNvPr>
          <p:cNvSpPr txBox="1"/>
          <p:nvPr/>
        </p:nvSpPr>
        <p:spPr>
          <a:xfrm>
            <a:off x="1193607" y="4054887"/>
            <a:ext cx="7176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移管条件に基づく配置人員は課長指示である</a:t>
            </a:r>
            <a:endParaRPr lang="en-US" altLang="ja-JP" sz="2400"/>
          </a:p>
          <a:p>
            <a:r>
              <a:rPr lang="ja-JP" altLang="en-US" sz="2400"/>
              <a:t>標準作業は自分から現場に守れと指示している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D68656E-E419-FE39-8801-CAFB9FE385D0}"/>
              </a:ext>
            </a:extLst>
          </p:cNvPr>
          <p:cNvSpPr txBox="1"/>
          <p:nvPr/>
        </p:nvSpPr>
        <p:spPr>
          <a:xfrm>
            <a:off x="437045" y="265230"/>
            <a:ext cx="8441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/>
              <a:t>K</a:t>
            </a:r>
            <a:r>
              <a:rPr lang="ja-JP" altLang="en-US" sz="2400"/>
              <a:t>工長との話し合い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A85972-1DBB-4649-A824-53E57502FF25}"/>
              </a:ext>
            </a:extLst>
          </p:cNvPr>
          <p:cNvSpPr txBox="1"/>
          <p:nvPr/>
        </p:nvSpPr>
        <p:spPr>
          <a:xfrm>
            <a:off x="1230140" y="2453446"/>
            <a:ext cx="7176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生技からの移管条件は可動率</a:t>
            </a:r>
            <a:r>
              <a:rPr lang="en-US" altLang="ja-JP" sz="2400"/>
              <a:t>90</a:t>
            </a:r>
            <a:r>
              <a:rPr lang="ja-JP" altLang="en-US" sz="2400"/>
              <a:t>％だが</a:t>
            </a:r>
            <a:endParaRPr lang="en-US" altLang="ja-JP" sz="2400"/>
          </a:p>
          <a:p>
            <a:r>
              <a:rPr lang="ja-JP" altLang="en-US" sz="2400"/>
              <a:t>ネック工程は</a:t>
            </a:r>
            <a:r>
              <a:rPr lang="en-US" altLang="ja-JP" sz="2400"/>
              <a:t>60</a:t>
            </a:r>
            <a:r>
              <a:rPr lang="ja-JP" altLang="en-US" sz="2400"/>
              <a:t>％程度の実力しかない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AB80871-02DC-B127-C382-BA4D94F6F632}"/>
              </a:ext>
            </a:extLst>
          </p:cNvPr>
          <p:cNvSpPr txBox="1"/>
          <p:nvPr/>
        </p:nvSpPr>
        <p:spPr>
          <a:xfrm>
            <a:off x="445557" y="1251138"/>
            <a:ext cx="70410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/>
              <a:t>K</a:t>
            </a:r>
            <a:r>
              <a:rPr lang="ja-JP" altLang="en-US" sz="2400"/>
              <a:t>工長の言い分は尤もである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3026D95-4F23-E7F3-71EC-088AC1CCC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970" y="1188560"/>
            <a:ext cx="1651088" cy="15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66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CAA04-8E9A-8BC2-B33B-19305F91E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664D024-72F1-4D9B-6B75-C9E1C0FC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3113A1C0-87E1-2B8B-4D57-A44EDE03273A}"/>
              </a:ext>
            </a:extLst>
          </p:cNvPr>
          <p:cNvSpPr txBox="1"/>
          <p:nvPr/>
        </p:nvSpPr>
        <p:spPr>
          <a:xfrm>
            <a:off x="438198" y="270816"/>
            <a:ext cx="1307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設問</a:t>
            </a: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2E9553EE-A1D8-6FD2-A654-3A3299848ACB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F844B4A8-3F2D-13A6-FF35-CDAEC3DB2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90" y="2566684"/>
            <a:ext cx="5714782" cy="3789667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036A07-BF6B-A7AA-53FE-3D5731A2F356}"/>
              </a:ext>
            </a:extLst>
          </p:cNvPr>
          <p:cNvSpPr txBox="1"/>
          <p:nvPr/>
        </p:nvSpPr>
        <p:spPr>
          <a:xfrm>
            <a:off x="1091936" y="1138858"/>
            <a:ext cx="7833855" cy="1300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下記は</a:t>
            </a:r>
            <a:r>
              <a:rPr lang="en-US" altLang="ja-JP" sz="2400"/>
              <a:t>TPS</a:t>
            </a:r>
            <a:r>
              <a:rPr lang="ja-JP" altLang="en-US" sz="2400"/>
              <a:t>の原則違反だが、実施しなければ欠品</a:t>
            </a:r>
            <a:endParaRPr lang="en-US" altLang="ja-JP" sz="2400"/>
          </a:p>
          <a:p>
            <a:r>
              <a:rPr lang="ja-JP" altLang="en-US" sz="2000"/>
              <a:t>（本件は</a:t>
            </a:r>
            <a:r>
              <a:rPr lang="en-US" altLang="ja-JP" sz="2000"/>
              <a:t>TPS</a:t>
            </a:r>
            <a:r>
              <a:rPr lang="ja-JP" altLang="en-US" sz="2000"/>
              <a:t>推進者連絡会で当時の池渕技監に現地報告）</a:t>
            </a:r>
            <a:endParaRPr lang="en-US" altLang="ja-JP" sz="2000"/>
          </a:p>
          <a:p>
            <a:endParaRPr lang="en-US" altLang="ja-JP" sz="1050"/>
          </a:p>
          <a:p>
            <a:r>
              <a:rPr lang="ja-JP" altLang="en-US" sz="2400"/>
              <a:t>池渕技監のコメントはいかに？</a:t>
            </a:r>
            <a:endParaRPr lang="en-US" altLang="ja-JP" sz="24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BB9D916-7644-4847-2DDA-37A633C3597F}"/>
              </a:ext>
            </a:extLst>
          </p:cNvPr>
          <p:cNvSpPr txBox="1"/>
          <p:nvPr/>
        </p:nvSpPr>
        <p:spPr>
          <a:xfrm>
            <a:off x="323006" y="1138858"/>
            <a:ext cx="12134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/>
              <a:t>（１） </a:t>
            </a:r>
          </a:p>
        </p:txBody>
      </p:sp>
      <p:pic>
        <p:nvPicPr>
          <p:cNvPr id="1028" name="Picture 4" descr="環境パートナーシップ・CLUB　会長　池渕　浩介（いけぶち　こうすけ）">
            <a:extLst>
              <a:ext uri="{FF2B5EF4-FFF2-40B4-BE49-F238E27FC236}">
                <a16:creationId xmlns:a16="http://schemas.microsoft.com/office/drawing/2014/main" id="{B148A895-B9D5-37CA-6FBA-2EF5178F7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03" y="2439214"/>
            <a:ext cx="1671347" cy="209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5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DCDCF-6DBC-1267-9CD2-581C21A7F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FB4ACEA-C51D-1D4D-DF25-62BDB7A6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BFBB21A-879A-1F1E-F86E-C96BCB11C396}"/>
              </a:ext>
            </a:extLst>
          </p:cNvPr>
          <p:cNvSpPr txBox="1"/>
          <p:nvPr/>
        </p:nvSpPr>
        <p:spPr>
          <a:xfrm>
            <a:off x="1462879" y="1246202"/>
            <a:ext cx="67667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/>
              <a:t>K</a:t>
            </a:r>
            <a:r>
              <a:rPr lang="ja-JP" altLang="en-US" sz="2400"/>
              <a:t>工長や</a:t>
            </a:r>
            <a:r>
              <a:rPr lang="en-US" altLang="ja-JP" sz="2400"/>
              <a:t>H</a:t>
            </a:r>
            <a:r>
              <a:rPr lang="ja-JP" altLang="en-US" sz="2400"/>
              <a:t>組長にどのような指導をすべきか？</a:t>
            </a:r>
            <a:endParaRPr lang="en-US" altLang="ja-JP" sz="2400"/>
          </a:p>
          <a:p>
            <a:r>
              <a:rPr lang="ja-JP" altLang="en-US" sz="2400"/>
              <a:t>または、すべきだったか？</a:t>
            </a:r>
            <a:endParaRPr lang="en-US" altLang="ja-JP" sz="2400"/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EBE82F5D-5C9A-999D-85E6-C6C1776A73AB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0E7726-DD31-128E-9D6B-EB7672F56E15}"/>
              </a:ext>
            </a:extLst>
          </p:cNvPr>
          <p:cNvSpPr txBox="1"/>
          <p:nvPr/>
        </p:nvSpPr>
        <p:spPr>
          <a:xfrm>
            <a:off x="1577178" y="2241423"/>
            <a:ext cx="2813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キーワード：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3BA3C58-6C11-EA68-3491-8EA9E28670A3}"/>
              </a:ext>
            </a:extLst>
          </p:cNvPr>
          <p:cNvSpPr txBox="1"/>
          <p:nvPr/>
        </p:nvSpPr>
        <p:spPr>
          <a:xfrm>
            <a:off x="3851801" y="2148402"/>
            <a:ext cx="4164784" cy="1147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/>
              <a:t>・手段と目的</a:t>
            </a:r>
            <a:endParaRPr lang="en-US" altLang="ja-JP" sz="2400"/>
          </a:p>
          <a:p>
            <a:pPr>
              <a:lnSpc>
                <a:spcPct val="150000"/>
              </a:lnSpc>
            </a:pPr>
            <a:r>
              <a:rPr lang="ja-JP" altLang="en-US" sz="2400"/>
              <a:t>・全体最適</a:t>
            </a:r>
            <a:endParaRPr lang="en-US" altLang="ja-JP" sz="2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84EC36-598A-8EA8-133F-204DE35F43BB}"/>
              </a:ext>
            </a:extLst>
          </p:cNvPr>
          <p:cNvSpPr txBox="1"/>
          <p:nvPr/>
        </p:nvSpPr>
        <p:spPr>
          <a:xfrm>
            <a:off x="1584478" y="3741987"/>
            <a:ext cx="70068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皆さんの職場でも人材育成に関して</a:t>
            </a:r>
            <a:endParaRPr lang="en-US" altLang="ja-JP" sz="2400" dirty="0"/>
          </a:p>
          <a:p>
            <a:r>
              <a:rPr lang="ja-JP" altLang="en-US" sz="2400" dirty="0"/>
              <a:t>似たような事は起きていませんか？</a:t>
            </a:r>
            <a:endParaRPr lang="en-US" altLang="ja-JP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56A1A7-6064-A22A-195B-25B460DD984C}"/>
              </a:ext>
            </a:extLst>
          </p:cNvPr>
          <p:cNvSpPr txBox="1"/>
          <p:nvPr/>
        </p:nvSpPr>
        <p:spPr>
          <a:xfrm>
            <a:off x="331017" y="271830"/>
            <a:ext cx="1477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設問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965F99-C691-2AFB-1123-0253E3D0A4FF}"/>
              </a:ext>
            </a:extLst>
          </p:cNvPr>
          <p:cNvSpPr txBox="1"/>
          <p:nvPr/>
        </p:nvSpPr>
        <p:spPr>
          <a:xfrm>
            <a:off x="625708" y="3741987"/>
            <a:ext cx="12134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/>
              <a:t>（３） 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00A1F9-1D2D-82F5-E357-B56F8FB35E4C}"/>
              </a:ext>
            </a:extLst>
          </p:cNvPr>
          <p:cNvSpPr txBox="1"/>
          <p:nvPr/>
        </p:nvSpPr>
        <p:spPr>
          <a:xfrm>
            <a:off x="583019" y="1261300"/>
            <a:ext cx="1460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（２） 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149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4A2F1-49C4-3012-FA7A-7ABBBD469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CA1C4B-DC3F-1251-5F53-725115F9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886625B-1DF7-9444-4D0B-B400765DE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370159"/>
            <a:ext cx="2503220" cy="1803687"/>
          </a:xfrm>
          <a:prstGeom prst="rect">
            <a:avLst/>
          </a:prstGeom>
        </p:spPr>
      </p:pic>
      <p:sp>
        <p:nvSpPr>
          <p:cNvPr id="5" name="平行四辺形 4">
            <a:extLst>
              <a:ext uri="{FF2B5EF4-FFF2-40B4-BE49-F238E27FC236}">
                <a16:creationId xmlns:a16="http://schemas.microsoft.com/office/drawing/2014/main" id="{43B89E0A-2E92-64BD-57A6-CD6B6D38BA3D}"/>
              </a:ext>
            </a:extLst>
          </p:cNvPr>
          <p:cNvSpPr/>
          <p:nvPr/>
        </p:nvSpPr>
        <p:spPr>
          <a:xfrm>
            <a:off x="3379063" y="2569284"/>
            <a:ext cx="3294497" cy="1872574"/>
          </a:xfrm>
          <a:prstGeom prst="parallelogram">
            <a:avLst>
              <a:gd name="adj" fmla="val 89779"/>
            </a:avLst>
          </a:prstGeom>
          <a:solidFill>
            <a:srgbClr val="FFCCFF"/>
          </a:solidFill>
          <a:ln w="38100">
            <a:solidFill>
              <a:srgbClr val="FC32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方体 5">
            <a:extLst>
              <a:ext uri="{FF2B5EF4-FFF2-40B4-BE49-F238E27FC236}">
                <a16:creationId xmlns:a16="http://schemas.microsoft.com/office/drawing/2014/main" id="{D34C991A-7FE5-98FD-3FE4-F6E9BD6F0B4F}"/>
              </a:ext>
            </a:extLst>
          </p:cNvPr>
          <p:cNvSpPr/>
          <p:nvPr/>
        </p:nvSpPr>
        <p:spPr>
          <a:xfrm>
            <a:off x="4300084" y="3378705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直方体 6">
            <a:extLst>
              <a:ext uri="{FF2B5EF4-FFF2-40B4-BE49-F238E27FC236}">
                <a16:creationId xmlns:a16="http://schemas.microsoft.com/office/drawing/2014/main" id="{F75FBD0C-F241-D2CD-BEA7-0CA1E185FB2C}"/>
              </a:ext>
            </a:extLst>
          </p:cNvPr>
          <p:cNvSpPr/>
          <p:nvPr/>
        </p:nvSpPr>
        <p:spPr>
          <a:xfrm>
            <a:off x="4194696" y="350557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直方体 7">
            <a:extLst>
              <a:ext uri="{FF2B5EF4-FFF2-40B4-BE49-F238E27FC236}">
                <a16:creationId xmlns:a16="http://schemas.microsoft.com/office/drawing/2014/main" id="{62BE9584-3C2E-AAC8-66C4-5C7CF185422E}"/>
              </a:ext>
            </a:extLst>
          </p:cNvPr>
          <p:cNvSpPr/>
          <p:nvPr/>
        </p:nvSpPr>
        <p:spPr>
          <a:xfrm>
            <a:off x="4067970" y="3644665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直方体 8">
            <a:extLst>
              <a:ext uri="{FF2B5EF4-FFF2-40B4-BE49-F238E27FC236}">
                <a16:creationId xmlns:a16="http://schemas.microsoft.com/office/drawing/2014/main" id="{CDD41D5B-1B7F-93E0-9E00-E0B4E33F488D}"/>
              </a:ext>
            </a:extLst>
          </p:cNvPr>
          <p:cNvSpPr/>
          <p:nvPr/>
        </p:nvSpPr>
        <p:spPr>
          <a:xfrm>
            <a:off x="3962582" y="377153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方体 9">
            <a:extLst>
              <a:ext uri="{FF2B5EF4-FFF2-40B4-BE49-F238E27FC236}">
                <a16:creationId xmlns:a16="http://schemas.microsoft.com/office/drawing/2014/main" id="{9BF43A22-4635-D598-FC52-A38B21F5A7B7}"/>
              </a:ext>
            </a:extLst>
          </p:cNvPr>
          <p:cNvSpPr/>
          <p:nvPr/>
        </p:nvSpPr>
        <p:spPr>
          <a:xfrm>
            <a:off x="4510860" y="3388772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直方体 10">
            <a:extLst>
              <a:ext uri="{FF2B5EF4-FFF2-40B4-BE49-F238E27FC236}">
                <a16:creationId xmlns:a16="http://schemas.microsoft.com/office/drawing/2014/main" id="{B94169C2-C097-4268-CF69-DD3CEDEB79AC}"/>
              </a:ext>
            </a:extLst>
          </p:cNvPr>
          <p:cNvSpPr/>
          <p:nvPr/>
        </p:nvSpPr>
        <p:spPr>
          <a:xfrm>
            <a:off x="4405472" y="351563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方体 11">
            <a:extLst>
              <a:ext uri="{FF2B5EF4-FFF2-40B4-BE49-F238E27FC236}">
                <a16:creationId xmlns:a16="http://schemas.microsoft.com/office/drawing/2014/main" id="{8205432B-B472-368A-1050-9B1D11952E72}"/>
              </a:ext>
            </a:extLst>
          </p:cNvPr>
          <p:cNvSpPr/>
          <p:nvPr/>
        </p:nvSpPr>
        <p:spPr>
          <a:xfrm>
            <a:off x="4278746" y="3654732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直方体 12">
            <a:extLst>
              <a:ext uri="{FF2B5EF4-FFF2-40B4-BE49-F238E27FC236}">
                <a16:creationId xmlns:a16="http://schemas.microsoft.com/office/drawing/2014/main" id="{384778B3-0A7E-A7EC-DCA8-2811BC6233AC}"/>
              </a:ext>
            </a:extLst>
          </p:cNvPr>
          <p:cNvSpPr/>
          <p:nvPr/>
        </p:nvSpPr>
        <p:spPr>
          <a:xfrm>
            <a:off x="4173358" y="378159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方体 13">
            <a:extLst>
              <a:ext uri="{FF2B5EF4-FFF2-40B4-BE49-F238E27FC236}">
                <a16:creationId xmlns:a16="http://schemas.microsoft.com/office/drawing/2014/main" id="{AB9F605B-9206-5428-2793-75945D5811DD}"/>
              </a:ext>
            </a:extLst>
          </p:cNvPr>
          <p:cNvSpPr/>
          <p:nvPr/>
        </p:nvSpPr>
        <p:spPr>
          <a:xfrm>
            <a:off x="3845854" y="3896360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方体 14">
            <a:extLst>
              <a:ext uri="{FF2B5EF4-FFF2-40B4-BE49-F238E27FC236}">
                <a16:creationId xmlns:a16="http://schemas.microsoft.com/office/drawing/2014/main" id="{535D12A7-404C-B721-DE1E-B0F78BE8ED7B}"/>
              </a:ext>
            </a:extLst>
          </p:cNvPr>
          <p:cNvSpPr/>
          <p:nvPr/>
        </p:nvSpPr>
        <p:spPr>
          <a:xfrm>
            <a:off x="3719535" y="4026330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直方体 15">
            <a:extLst>
              <a:ext uri="{FF2B5EF4-FFF2-40B4-BE49-F238E27FC236}">
                <a16:creationId xmlns:a16="http://schemas.microsoft.com/office/drawing/2014/main" id="{A1472D3A-8595-1490-0E45-E329217D6A6C}"/>
              </a:ext>
            </a:extLst>
          </p:cNvPr>
          <p:cNvSpPr/>
          <p:nvPr/>
        </p:nvSpPr>
        <p:spPr>
          <a:xfrm>
            <a:off x="4056630" y="390642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直方体 16">
            <a:extLst>
              <a:ext uri="{FF2B5EF4-FFF2-40B4-BE49-F238E27FC236}">
                <a16:creationId xmlns:a16="http://schemas.microsoft.com/office/drawing/2014/main" id="{BF456377-C8ED-42E8-3447-598EA84A8962}"/>
              </a:ext>
            </a:extLst>
          </p:cNvPr>
          <p:cNvSpPr/>
          <p:nvPr/>
        </p:nvSpPr>
        <p:spPr>
          <a:xfrm>
            <a:off x="3930311" y="403639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方体 17">
            <a:extLst>
              <a:ext uri="{FF2B5EF4-FFF2-40B4-BE49-F238E27FC236}">
                <a16:creationId xmlns:a16="http://schemas.microsoft.com/office/drawing/2014/main" id="{628DC9A1-DE08-2C3A-DF8A-E0F4DD4EF300}"/>
              </a:ext>
            </a:extLst>
          </p:cNvPr>
          <p:cNvSpPr/>
          <p:nvPr/>
        </p:nvSpPr>
        <p:spPr>
          <a:xfrm>
            <a:off x="5389174" y="3365531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方体 18">
            <a:extLst>
              <a:ext uri="{FF2B5EF4-FFF2-40B4-BE49-F238E27FC236}">
                <a16:creationId xmlns:a16="http://schemas.microsoft.com/office/drawing/2014/main" id="{60A6070D-BCE6-180A-C054-EDE7D156B55A}"/>
              </a:ext>
            </a:extLst>
          </p:cNvPr>
          <p:cNvSpPr/>
          <p:nvPr/>
        </p:nvSpPr>
        <p:spPr>
          <a:xfrm>
            <a:off x="5283786" y="3492397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直方体 19">
            <a:extLst>
              <a:ext uri="{FF2B5EF4-FFF2-40B4-BE49-F238E27FC236}">
                <a16:creationId xmlns:a16="http://schemas.microsoft.com/office/drawing/2014/main" id="{98ED5ED3-68EC-8DEC-503E-4A130803D22E}"/>
              </a:ext>
            </a:extLst>
          </p:cNvPr>
          <p:cNvSpPr/>
          <p:nvPr/>
        </p:nvSpPr>
        <p:spPr>
          <a:xfrm>
            <a:off x="4875614" y="3324935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直方体 20">
            <a:extLst>
              <a:ext uri="{FF2B5EF4-FFF2-40B4-BE49-F238E27FC236}">
                <a16:creationId xmlns:a16="http://schemas.microsoft.com/office/drawing/2014/main" id="{0209B0A7-0CD8-FAEB-C2F4-FA2510E02F3E}"/>
              </a:ext>
            </a:extLst>
          </p:cNvPr>
          <p:cNvSpPr/>
          <p:nvPr/>
        </p:nvSpPr>
        <p:spPr>
          <a:xfrm>
            <a:off x="4770226" y="345180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直方体 21">
            <a:extLst>
              <a:ext uri="{FF2B5EF4-FFF2-40B4-BE49-F238E27FC236}">
                <a16:creationId xmlns:a16="http://schemas.microsoft.com/office/drawing/2014/main" id="{154D9031-94EC-F221-BA1B-33DD107A6DCC}"/>
              </a:ext>
            </a:extLst>
          </p:cNvPr>
          <p:cNvSpPr/>
          <p:nvPr/>
        </p:nvSpPr>
        <p:spPr>
          <a:xfrm>
            <a:off x="4643500" y="3590895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直方体 22">
            <a:extLst>
              <a:ext uri="{FF2B5EF4-FFF2-40B4-BE49-F238E27FC236}">
                <a16:creationId xmlns:a16="http://schemas.microsoft.com/office/drawing/2014/main" id="{32D9E1C7-96C1-4823-CE0F-E2E9E4DDE5C5}"/>
              </a:ext>
            </a:extLst>
          </p:cNvPr>
          <p:cNvSpPr/>
          <p:nvPr/>
        </p:nvSpPr>
        <p:spPr>
          <a:xfrm>
            <a:off x="4538112" y="371776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直方体 23">
            <a:extLst>
              <a:ext uri="{FF2B5EF4-FFF2-40B4-BE49-F238E27FC236}">
                <a16:creationId xmlns:a16="http://schemas.microsoft.com/office/drawing/2014/main" id="{0A01B898-D14E-E488-3AEF-D93CE74DE6AF}"/>
              </a:ext>
            </a:extLst>
          </p:cNvPr>
          <p:cNvSpPr/>
          <p:nvPr/>
        </p:nvSpPr>
        <p:spPr>
          <a:xfrm>
            <a:off x="5599950" y="3375598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直方体 24">
            <a:extLst>
              <a:ext uri="{FF2B5EF4-FFF2-40B4-BE49-F238E27FC236}">
                <a16:creationId xmlns:a16="http://schemas.microsoft.com/office/drawing/2014/main" id="{EB1EBC44-758E-15F7-E8ED-D6BAB8C8642B}"/>
              </a:ext>
            </a:extLst>
          </p:cNvPr>
          <p:cNvSpPr/>
          <p:nvPr/>
        </p:nvSpPr>
        <p:spPr>
          <a:xfrm>
            <a:off x="5494562" y="3502464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直方体 25">
            <a:extLst>
              <a:ext uri="{FF2B5EF4-FFF2-40B4-BE49-F238E27FC236}">
                <a16:creationId xmlns:a16="http://schemas.microsoft.com/office/drawing/2014/main" id="{6BF59C6C-D1FD-34F1-34FB-07B0920C7D37}"/>
              </a:ext>
            </a:extLst>
          </p:cNvPr>
          <p:cNvSpPr/>
          <p:nvPr/>
        </p:nvSpPr>
        <p:spPr>
          <a:xfrm>
            <a:off x="5086390" y="3335002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直方体 26">
            <a:extLst>
              <a:ext uri="{FF2B5EF4-FFF2-40B4-BE49-F238E27FC236}">
                <a16:creationId xmlns:a16="http://schemas.microsoft.com/office/drawing/2014/main" id="{51824939-701C-35D6-222E-2FD76CC25A73}"/>
              </a:ext>
            </a:extLst>
          </p:cNvPr>
          <p:cNvSpPr/>
          <p:nvPr/>
        </p:nvSpPr>
        <p:spPr>
          <a:xfrm>
            <a:off x="4981002" y="346186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直方体 27">
            <a:extLst>
              <a:ext uri="{FF2B5EF4-FFF2-40B4-BE49-F238E27FC236}">
                <a16:creationId xmlns:a16="http://schemas.microsoft.com/office/drawing/2014/main" id="{2FEB1562-13EF-A9E5-2B9C-2E57836E7597}"/>
              </a:ext>
            </a:extLst>
          </p:cNvPr>
          <p:cNvSpPr/>
          <p:nvPr/>
        </p:nvSpPr>
        <p:spPr>
          <a:xfrm>
            <a:off x="4854276" y="3600962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直方体 28">
            <a:extLst>
              <a:ext uri="{FF2B5EF4-FFF2-40B4-BE49-F238E27FC236}">
                <a16:creationId xmlns:a16="http://schemas.microsoft.com/office/drawing/2014/main" id="{56727B6C-0104-DE05-F113-7C2AE18FC5B5}"/>
              </a:ext>
            </a:extLst>
          </p:cNvPr>
          <p:cNvSpPr/>
          <p:nvPr/>
        </p:nvSpPr>
        <p:spPr>
          <a:xfrm>
            <a:off x="4748888" y="372782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直方体 29">
            <a:extLst>
              <a:ext uri="{FF2B5EF4-FFF2-40B4-BE49-F238E27FC236}">
                <a16:creationId xmlns:a16="http://schemas.microsoft.com/office/drawing/2014/main" id="{1FA7B08F-8524-D559-98A0-77F9B92AAF3A}"/>
              </a:ext>
            </a:extLst>
          </p:cNvPr>
          <p:cNvSpPr/>
          <p:nvPr/>
        </p:nvSpPr>
        <p:spPr>
          <a:xfrm>
            <a:off x="4421384" y="3842590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方体 30">
            <a:extLst>
              <a:ext uri="{FF2B5EF4-FFF2-40B4-BE49-F238E27FC236}">
                <a16:creationId xmlns:a16="http://schemas.microsoft.com/office/drawing/2014/main" id="{7503832F-AE51-C266-3C69-4D3DB5E108D1}"/>
              </a:ext>
            </a:extLst>
          </p:cNvPr>
          <p:cNvSpPr/>
          <p:nvPr/>
        </p:nvSpPr>
        <p:spPr>
          <a:xfrm>
            <a:off x="4295065" y="3972560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方体 31">
            <a:extLst>
              <a:ext uri="{FF2B5EF4-FFF2-40B4-BE49-F238E27FC236}">
                <a16:creationId xmlns:a16="http://schemas.microsoft.com/office/drawing/2014/main" id="{747A9A78-88BF-2533-B86B-8FF79173E440}"/>
              </a:ext>
            </a:extLst>
          </p:cNvPr>
          <p:cNvSpPr/>
          <p:nvPr/>
        </p:nvSpPr>
        <p:spPr>
          <a:xfrm>
            <a:off x="4632160" y="385265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方体 32">
            <a:extLst>
              <a:ext uri="{FF2B5EF4-FFF2-40B4-BE49-F238E27FC236}">
                <a16:creationId xmlns:a16="http://schemas.microsoft.com/office/drawing/2014/main" id="{35F768A5-6623-A176-FD6F-AA99CF334EAC}"/>
              </a:ext>
            </a:extLst>
          </p:cNvPr>
          <p:cNvSpPr/>
          <p:nvPr/>
        </p:nvSpPr>
        <p:spPr>
          <a:xfrm>
            <a:off x="4505841" y="398262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0AB41D1-1FCD-93AC-078B-4F290EB0643D}"/>
              </a:ext>
            </a:extLst>
          </p:cNvPr>
          <p:cNvSpPr txBox="1"/>
          <p:nvPr/>
        </p:nvSpPr>
        <p:spPr>
          <a:xfrm>
            <a:off x="4516904" y="4099094"/>
            <a:ext cx="78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1F</a:t>
            </a:r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4294329-416F-2793-B093-62F49DF2E757}"/>
              </a:ext>
            </a:extLst>
          </p:cNvPr>
          <p:cNvSpPr txBox="1"/>
          <p:nvPr/>
        </p:nvSpPr>
        <p:spPr>
          <a:xfrm>
            <a:off x="432727" y="2542299"/>
            <a:ext cx="2291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/>
              <a:t>インバータライン</a:t>
            </a:r>
          </a:p>
        </p:txBody>
      </p:sp>
      <p:sp>
        <p:nvSpPr>
          <p:cNvPr id="37" name="直方体 36">
            <a:extLst>
              <a:ext uri="{FF2B5EF4-FFF2-40B4-BE49-F238E27FC236}">
                <a16:creationId xmlns:a16="http://schemas.microsoft.com/office/drawing/2014/main" id="{BD4B338D-53B3-C28A-F938-D86FAAC3AF32}"/>
              </a:ext>
            </a:extLst>
          </p:cNvPr>
          <p:cNvSpPr/>
          <p:nvPr/>
        </p:nvSpPr>
        <p:spPr>
          <a:xfrm>
            <a:off x="5893197" y="2618262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直方体 37">
            <a:extLst>
              <a:ext uri="{FF2B5EF4-FFF2-40B4-BE49-F238E27FC236}">
                <a16:creationId xmlns:a16="http://schemas.microsoft.com/office/drawing/2014/main" id="{90B34772-546A-BD6A-01FC-E2D0B0DD70A2}"/>
              </a:ext>
            </a:extLst>
          </p:cNvPr>
          <p:cNvSpPr/>
          <p:nvPr/>
        </p:nvSpPr>
        <p:spPr>
          <a:xfrm>
            <a:off x="5787809" y="2745128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直方体 38">
            <a:extLst>
              <a:ext uri="{FF2B5EF4-FFF2-40B4-BE49-F238E27FC236}">
                <a16:creationId xmlns:a16="http://schemas.microsoft.com/office/drawing/2014/main" id="{541AA1AA-854A-57F7-E35C-F307369CF1E7}"/>
              </a:ext>
            </a:extLst>
          </p:cNvPr>
          <p:cNvSpPr/>
          <p:nvPr/>
        </p:nvSpPr>
        <p:spPr>
          <a:xfrm>
            <a:off x="5661490" y="2875098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直方体 39">
            <a:extLst>
              <a:ext uri="{FF2B5EF4-FFF2-40B4-BE49-F238E27FC236}">
                <a16:creationId xmlns:a16="http://schemas.microsoft.com/office/drawing/2014/main" id="{4FC42E1D-B00F-BB1B-D023-27FEC928C218}"/>
              </a:ext>
            </a:extLst>
          </p:cNvPr>
          <p:cNvSpPr/>
          <p:nvPr/>
        </p:nvSpPr>
        <p:spPr>
          <a:xfrm>
            <a:off x="6103973" y="2628329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直方体 40">
            <a:extLst>
              <a:ext uri="{FF2B5EF4-FFF2-40B4-BE49-F238E27FC236}">
                <a16:creationId xmlns:a16="http://schemas.microsoft.com/office/drawing/2014/main" id="{992EE67A-FA06-9CD6-6696-68E008A0878B}"/>
              </a:ext>
            </a:extLst>
          </p:cNvPr>
          <p:cNvSpPr/>
          <p:nvPr/>
        </p:nvSpPr>
        <p:spPr>
          <a:xfrm>
            <a:off x="5998585" y="2755195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直方体 41">
            <a:extLst>
              <a:ext uri="{FF2B5EF4-FFF2-40B4-BE49-F238E27FC236}">
                <a16:creationId xmlns:a16="http://schemas.microsoft.com/office/drawing/2014/main" id="{76C404F8-F4EF-6C7B-A77B-AD862C280259}"/>
              </a:ext>
            </a:extLst>
          </p:cNvPr>
          <p:cNvSpPr/>
          <p:nvPr/>
        </p:nvSpPr>
        <p:spPr>
          <a:xfrm>
            <a:off x="5872266" y="2885165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612FE5E-0741-6B35-8BEF-4A9F20C041AE}"/>
              </a:ext>
            </a:extLst>
          </p:cNvPr>
          <p:cNvSpPr txBox="1"/>
          <p:nvPr/>
        </p:nvSpPr>
        <p:spPr>
          <a:xfrm>
            <a:off x="4515482" y="644008"/>
            <a:ext cx="15612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/>
              <a:t>ECB2</a:t>
            </a:r>
            <a:r>
              <a:rPr kumimoji="1" lang="ja-JP" altLang="en-US" sz="2000" b="1"/>
              <a:t>ライン</a:t>
            </a:r>
            <a:endParaRPr kumimoji="1" lang="en-US" altLang="ja-JP" sz="2000" b="1"/>
          </a:p>
        </p:txBody>
      </p:sp>
      <p:sp>
        <p:nvSpPr>
          <p:cNvPr id="44" name="直方体 43">
            <a:extLst>
              <a:ext uri="{FF2B5EF4-FFF2-40B4-BE49-F238E27FC236}">
                <a16:creationId xmlns:a16="http://schemas.microsoft.com/office/drawing/2014/main" id="{F173D1EE-B898-1A52-297D-2B9ACC04D7EC}"/>
              </a:ext>
            </a:extLst>
          </p:cNvPr>
          <p:cNvSpPr/>
          <p:nvPr/>
        </p:nvSpPr>
        <p:spPr>
          <a:xfrm>
            <a:off x="5158275" y="3609934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直方体 44">
            <a:extLst>
              <a:ext uri="{FF2B5EF4-FFF2-40B4-BE49-F238E27FC236}">
                <a16:creationId xmlns:a16="http://schemas.microsoft.com/office/drawing/2014/main" id="{3D761066-B109-4472-6334-34ECCE26A74D}"/>
              </a:ext>
            </a:extLst>
          </p:cNvPr>
          <p:cNvSpPr/>
          <p:nvPr/>
        </p:nvSpPr>
        <p:spPr>
          <a:xfrm>
            <a:off x="5382699" y="3620001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A744F59-1DE6-7D50-1AB4-3682BE47F0C6}"/>
              </a:ext>
            </a:extLst>
          </p:cNvPr>
          <p:cNvSpPr txBox="1"/>
          <p:nvPr/>
        </p:nvSpPr>
        <p:spPr>
          <a:xfrm>
            <a:off x="6516913" y="3120110"/>
            <a:ext cx="2862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バルブマチックライン</a:t>
            </a: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B61D7CEE-FEF3-A1AD-97CE-3361A1E17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594" y="4281452"/>
            <a:ext cx="1405259" cy="1652075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CE232931-AEF9-FFC7-6293-15D3EB323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40" y="4228457"/>
            <a:ext cx="2357372" cy="2127894"/>
          </a:xfrm>
          <a:prstGeom prst="rect">
            <a:avLst/>
          </a:prstGeom>
        </p:spPr>
      </p:pic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5ABB411E-008C-7854-0B5F-7FE34BF93FB4}"/>
              </a:ext>
            </a:extLst>
          </p:cNvPr>
          <p:cNvCxnSpPr>
            <a:cxnSpLocks/>
          </p:cNvCxnSpPr>
          <p:nvPr/>
        </p:nvCxnSpPr>
        <p:spPr>
          <a:xfrm flipH="1" flipV="1">
            <a:off x="5758361" y="3639860"/>
            <a:ext cx="922372" cy="2513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7584A-7CBD-E099-4C79-1FF975CFD1EE}"/>
              </a:ext>
            </a:extLst>
          </p:cNvPr>
          <p:cNvSpPr txBox="1"/>
          <p:nvPr/>
        </p:nvSpPr>
        <p:spPr>
          <a:xfrm>
            <a:off x="452915" y="2208356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>
                <a:solidFill>
                  <a:srgbClr val="FF0000"/>
                </a:solidFill>
              </a:rPr>
              <a:t>590L</a:t>
            </a:r>
            <a:r>
              <a:rPr kumimoji="1" lang="ja-JP" altLang="en-US" sz="2000" b="1">
                <a:solidFill>
                  <a:srgbClr val="FF0000"/>
                </a:solidFill>
              </a:rPr>
              <a:t>で新設</a:t>
            </a: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1F5D45F-22F2-ED2E-29B2-FE9899378D30}"/>
              </a:ext>
            </a:extLst>
          </p:cNvPr>
          <p:cNvSpPr txBox="1"/>
          <p:nvPr/>
        </p:nvSpPr>
        <p:spPr>
          <a:xfrm>
            <a:off x="4433313" y="240918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>
                <a:solidFill>
                  <a:srgbClr val="FF0000"/>
                </a:solidFill>
              </a:rPr>
              <a:t>590L</a:t>
            </a:r>
            <a:r>
              <a:rPr kumimoji="1" lang="ja-JP" altLang="en-US" sz="2000" b="1">
                <a:solidFill>
                  <a:srgbClr val="FF0000"/>
                </a:solidFill>
              </a:rPr>
              <a:t>で新設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FB52AD9-57ED-833E-5DDB-07E8A12434C6}"/>
              </a:ext>
            </a:extLst>
          </p:cNvPr>
          <p:cNvSpPr txBox="1"/>
          <p:nvPr/>
        </p:nvSpPr>
        <p:spPr>
          <a:xfrm>
            <a:off x="6713292" y="2760866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rgbClr val="0070C0"/>
                </a:solidFill>
              </a:rPr>
              <a:t>既設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155F339-5F11-087A-07F8-9259AE1FDA3D}"/>
              </a:ext>
            </a:extLst>
          </p:cNvPr>
          <p:cNvSpPr txBox="1"/>
          <p:nvPr/>
        </p:nvSpPr>
        <p:spPr>
          <a:xfrm>
            <a:off x="388722" y="263943"/>
            <a:ext cx="158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登場人物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C796F1E-4E26-E8D0-26DE-F12F690D4F5F}"/>
              </a:ext>
            </a:extLst>
          </p:cNvPr>
          <p:cNvSpPr txBox="1"/>
          <p:nvPr/>
        </p:nvSpPr>
        <p:spPr>
          <a:xfrm>
            <a:off x="480112" y="2864646"/>
            <a:ext cx="23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責任者：</a:t>
            </a:r>
            <a:r>
              <a:rPr kumimoji="1" lang="en-US" altLang="ja-JP" sz="2000"/>
              <a:t>M</a:t>
            </a:r>
            <a:r>
              <a:rPr kumimoji="1" lang="ja-JP" altLang="en-US" sz="2000"/>
              <a:t>工長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B5CB99F-5EF9-9617-7D2E-ADCDBCB32CF1}"/>
              </a:ext>
            </a:extLst>
          </p:cNvPr>
          <p:cNvSpPr txBox="1"/>
          <p:nvPr/>
        </p:nvSpPr>
        <p:spPr>
          <a:xfrm>
            <a:off x="4442496" y="1031014"/>
            <a:ext cx="2314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責任者： </a:t>
            </a:r>
            <a:r>
              <a:rPr kumimoji="1" lang="en-US" altLang="ja-JP" sz="2000"/>
              <a:t>K</a:t>
            </a:r>
            <a:r>
              <a:rPr kumimoji="1" lang="ja-JP" altLang="en-US" sz="2000"/>
              <a:t>工長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A6B0031-510D-702A-0E01-041700868FBD}"/>
              </a:ext>
            </a:extLst>
          </p:cNvPr>
          <p:cNvSpPr txBox="1"/>
          <p:nvPr/>
        </p:nvSpPr>
        <p:spPr>
          <a:xfrm>
            <a:off x="6524749" y="3407513"/>
            <a:ext cx="2314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責任者： </a:t>
            </a:r>
            <a:r>
              <a:rPr kumimoji="1" lang="en-US" altLang="ja-JP" sz="2000"/>
              <a:t>K</a:t>
            </a:r>
            <a:r>
              <a:rPr kumimoji="1" lang="ja-JP" altLang="en-US" sz="2000"/>
              <a:t>工長</a:t>
            </a:r>
            <a:endParaRPr kumimoji="1" lang="en-US" altLang="ja-JP" sz="2000"/>
          </a:p>
          <a:p>
            <a:r>
              <a:rPr kumimoji="1" lang="ja-JP" altLang="en-US" sz="2000"/>
              <a:t>（</a:t>
            </a:r>
            <a:r>
              <a:rPr kumimoji="1" lang="en-US" altLang="ja-JP" sz="2000"/>
              <a:t>H</a:t>
            </a:r>
            <a:r>
              <a:rPr kumimoji="1" lang="ja-JP" altLang="en-US" sz="2000"/>
              <a:t>組長）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D05BB95-1BA2-64F6-662D-AD5C2E3AA133}"/>
              </a:ext>
            </a:extLst>
          </p:cNvPr>
          <p:cNvSpPr txBox="1"/>
          <p:nvPr/>
        </p:nvSpPr>
        <p:spPr>
          <a:xfrm>
            <a:off x="432727" y="797849"/>
            <a:ext cx="353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/>
              <a:t>1F</a:t>
            </a:r>
            <a:r>
              <a:rPr kumimoji="1" lang="ja-JP" altLang="en-US" sz="2000"/>
              <a:t>責任者：なべさん（課長）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BD2C13D7-5C4A-9CDB-EBCC-BBE6D55C6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330" y="1399029"/>
            <a:ext cx="1184858" cy="1126490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4F677402-305C-F0F7-F69A-563D92E2B5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668" y="4058827"/>
            <a:ext cx="1027818" cy="990922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F7C6C0C8-5355-EA7F-E75C-8914C9F846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9014" y="1193346"/>
            <a:ext cx="1313356" cy="1306444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142C45B2-B6A8-1663-2938-BEC26D883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680" y="2907155"/>
            <a:ext cx="1179525" cy="1173414"/>
          </a:xfrm>
          <a:prstGeom prst="rect">
            <a:avLst/>
          </a:prstGeom>
        </p:spPr>
      </p:pic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8C676D9D-B9BD-55C8-9AC6-F841414F6F50}"/>
              </a:ext>
            </a:extLst>
          </p:cNvPr>
          <p:cNvCxnSpPr>
            <a:cxnSpLocks/>
          </p:cNvCxnSpPr>
          <p:nvPr/>
        </p:nvCxnSpPr>
        <p:spPr>
          <a:xfrm>
            <a:off x="3422619" y="3587876"/>
            <a:ext cx="774542" cy="456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9E622075-FC94-C0A6-BA50-94605EF0AE70}"/>
              </a:ext>
            </a:extLst>
          </p:cNvPr>
          <p:cNvCxnSpPr>
            <a:cxnSpLocks/>
          </p:cNvCxnSpPr>
          <p:nvPr/>
        </p:nvCxnSpPr>
        <p:spPr>
          <a:xfrm>
            <a:off x="5652953" y="2267388"/>
            <a:ext cx="187859" cy="369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59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0820D9-CA1F-2FCD-326E-C283FC42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6C0593-D7CA-5E0B-D1C7-0C254465390E}"/>
              </a:ext>
            </a:extLst>
          </p:cNvPr>
          <p:cNvSpPr txBox="1"/>
          <p:nvPr/>
        </p:nvSpPr>
        <p:spPr>
          <a:xfrm>
            <a:off x="1585968" y="1719298"/>
            <a:ext cx="3816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/>
              <a:t>インバータ責任者：</a:t>
            </a:r>
            <a:r>
              <a:rPr kumimoji="1" lang="en-US" altLang="ja-JP" sz="2000" b="1"/>
              <a:t>M</a:t>
            </a:r>
            <a:r>
              <a:rPr kumimoji="1" lang="ja-JP" altLang="en-US" sz="2000" b="1"/>
              <a:t>工長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3BC7FD-9282-938D-E158-DE53C350199E}"/>
              </a:ext>
            </a:extLst>
          </p:cNvPr>
          <p:cNvSpPr txBox="1"/>
          <p:nvPr/>
        </p:nvSpPr>
        <p:spPr>
          <a:xfrm>
            <a:off x="1473763" y="3533504"/>
            <a:ext cx="4874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/>
              <a:t>ECB2</a:t>
            </a:r>
            <a:r>
              <a:rPr kumimoji="1" lang="ja-JP" altLang="en-US" sz="2000" b="1"/>
              <a:t>・バルブマチック責任者： </a:t>
            </a:r>
            <a:r>
              <a:rPr kumimoji="1" lang="en-US" altLang="ja-JP" sz="2000" b="1"/>
              <a:t>K</a:t>
            </a:r>
            <a:r>
              <a:rPr kumimoji="1" lang="ja-JP" altLang="en-US" sz="2000" b="1"/>
              <a:t>工長</a:t>
            </a:r>
            <a:endParaRPr kumimoji="1" lang="en-US" altLang="ja-JP" sz="2000" b="1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16CAB89-E44C-7A97-C7FC-1C4C37793672}"/>
              </a:ext>
            </a:extLst>
          </p:cNvPr>
          <p:cNvSpPr txBox="1"/>
          <p:nvPr/>
        </p:nvSpPr>
        <p:spPr>
          <a:xfrm>
            <a:off x="609481" y="517607"/>
            <a:ext cx="4780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なべさん課長： </a:t>
            </a:r>
            <a:r>
              <a:rPr kumimoji="1" lang="en-US" altLang="ja-JP" sz="2000"/>
              <a:t>1F</a:t>
            </a:r>
            <a:r>
              <a:rPr kumimoji="1" lang="ja-JP" altLang="en-US" sz="2000"/>
              <a:t>責任者 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5527B3-67D3-7D04-0830-9AB8E8D32C25}"/>
              </a:ext>
            </a:extLst>
          </p:cNvPr>
          <p:cNvSpPr txBox="1"/>
          <p:nvPr/>
        </p:nvSpPr>
        <p:spPr>
          <a:xfrm>
            <a:off x="1776551" y="2186656"/>
            <a:ext cx="5799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・高岡工場総組立部出身</a:t>
            </a:r>
            <a:endParaRPr kumimoji="1" lang="en-US" altLang="ja-JP"/>
          </a:p>
          <a:p>
            <a:r>
              <a:rPr kumimoji="1" lang="ja-JP" altLang="en-US"/>
              <a:t>・</a:t>
            </a:r>
            <a:r>
              <a:rPr kumimoji="1" lang="en-US" altLang="ja-JP"/>
              <a:t>10</a:t>
            </a:r>
            <a:r>
              <a:rPr kumimoji="1" lang="ja-JP" altLang="en-US"/>
              <a:t>年前に広瀬に転入</a:t>
            </a:r>
            <a:endParaRPr kumimoji="1" lang="en-US" altLang="ja-JP"/>
          </a:p>
          <a:p>
            <a:r>
              <a:rPr kumimoji="1" lang="ja-JP" altLang="en-US"/>
              <a:t>・立ち上げ屋</a:t>
            </a:r>
            <a:endParaRPr kumimoji="1" lang="en-US" altLang="ja-JP"/>
          </a:p>
          <a:p>
            <a:r>
              <a:rPr kumimoji="1" lang="ja-JP" altLang="en-US"/>
              <a:t>・ワンマン傾向（昔はワルだったと推測）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663F54E-AD1D-762D-7821-7DE974F96F93}"/>
              </a:ext>
            </a:extLst>
          </p:cNvPr>
          <p:cNvSpPr txBox="1"/>
          <p:nvPr/>
        </p:nvSpPr>
        <p:spPr>
          <a:xfrm>
            <a:off x="1763488" y="4068111"/>
            <a:ext cx="3154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・三好工場機械部出身</a:t>
            </a:r>
            <a:endParaRPr kumimoji="1" lang="en-US" altLang="ja-JP"/>
          </a:p>
          <a:p>
            <a:r>
              <a:rPr kumimoji="1" lang="ja-JP" altLang="en-US"/>
              <a:t>・</a:t>
            </a:r>
            <a:r>
              <a:rPr kumimoji="1" lang="en-US" altLang="ja-JP"/>
              <a:t>20</a:t>
            </a:r>
            <a:r>
              <a:rPr kumimoji="1" lang="ja-JP" altLang="en-US"/>
              <a:t>年前に広瀬に転入</a:t>
            </a:r>
            <a:endParaRPr kumimoji="1" lang="en-US" altLang="ja-JP"/>
          </a:p>
          <a:p>
            <a:r>
              <a:rPr kumimoji="1" lang="ja-JP" altLang="en-US"/>
              <a:t>・学園出身の実直実務型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7AB4971-BE76-DFAF-8CD6-0268D7D30E56}"/>
              </a:ext>
            </a:extLst>
          </p:cNvPr>
          <p:cNvSpPr txBox="1"/>
          <p:nvPr/>
        </p:nvSpPr>
        <p:spPr>
          <a:xfrm>
            <a:off x="6389374" y="4392119"/>
            <a:ext cx="2308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/>
              <a:t>・生え抜きのホープ</a:t>
            </a:r>
            <a:endParaRPr lang="en-US" altLang="ja-JP"/>
          </a:p>
          <a:p>
            <a:r>
              <a:rPr lang="ja-JP" altLang="en-US"/>
              <a:t>（出世頭）</a:t>
            </a:r>
            <a:endParaRPr lang="en-US" altLang="ja-JP"/>
          </a:p>
          <a:p>
            <a:r>
              <a:rPr lang="ja-JP" altLang="en-US"/>
              <a:t>・口達者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D907B2-BFF8-00CC-E91B-FD439D6AED13}"/>
              </a:ext>
            </a:extLst>
          </p:cNvPr>
          <p:cNvSpPr txBox="1"/>
          <p:nvPr/>
        </p:nvSpPr>
        <p:spPr>
          <a:xfrm>
            <a:off x="6482445" y="3572844"/>
            <a:ext cx="2215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/>
              <a:t>バルブマチック</a:t>
            </a:r>
            <a:endParaRPr kumimoji="1" lang="en-US" altLang="ja-JP" sz="2000" b="1"/>
          </a:p>
          <a:p>
            <a:r>
              <a:rPr kumimoji="1" lang="ja-JP" altLang="en-US" sz="2000" b="1"/>
              <a:t>担当組長：</a:t>
            </a:r>
            <a:r>
              <a:rPr kumimoji="1" lang="en-US" altLang="ja-JP" sz="2000" b="1"/>
              <a:t>H</a:t>
            </a:r>
            <a:r>
              <a:rPr kumimoji="1" lang="ja-JP" altLang="en-US" sz="2000" b="1"/>
              <a:t>君</a:t>
            </a:r>
            <a:endParaRPr kumimoji="1" lang="en-US" altLang="ja-JP" sz="2000" b="1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5B1C68D2-4FDD-3872-4782-EAA2CA7A59A9}"/>
              </a:ext>
            </a:extLst>
          </p:cNvPr>
          <p:cNvSpPr/>
          <p:nvPr/>
        </p:nvSpPr>
        <p:spPr>
          <a:xfrm>
            <a:off x="1084219" y="1136470"/>
            <a:ext cx="326571" cy="2612571"/>
          </a:xfrm>
          <a:custGeom>
            <a:avLst/>
            <a:gdLst>
              <a:gd name="connsiteX0" fmla="*/ 0 w 326571"/>
              <a:gd name="connsiteY0" fmla="*/ 0 h 2612571"/>
              <a:gd name="connsiteX1" fmla="*/ 0 w 326571"/>
              <a:gd name="connsiteY1" fmla="*/ 2612571 h 2612571"/>
              <a:gd name="connsiteX2" fmla="*/ 326571 w 326571"/>
              <a:gd name="connsiteY2" fmla="*/ 2612571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6571" h="2612571">
                <a:moveTo>
                  <a:pt x="0" y="0"/>
                </a:moveTo>
                <a:lnTo>
                  <a:pt x="0" y="2612571"/>
                </a:lnTo>
                <a:lnTo>
                  <a:pt x="326571" y="2612571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FFD4DADB-4AF9-6EB1-9509-F3502783D65E}"/>
              </a:ext>
            </a:extLst>
          </p:cNvPr>
          <p:cNvCxnSpPr>
            <a:cxnSpLocks/>
          </p:cNvCxnSpPr>
          <p:nvPr/>
        </p:nvCxnSpPr>
        <p:spPr>
          <a:xfrm>
            <a:off x="1085389" y="1869089"/>
            <a:ext cx="3764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8094C5E1-51D8-E34C-4A46-9D7AA2165CB5}"/>
              </a:ext>
            </a:extLst>
          </p:cNvPr>
          <p:cNvCxnSpPr>
            <a:cxnSpLocks/>
          </p:cNvCxnSpPr>
          <p:nvPr/>
        </p:nvCxnSpPr>
        <p:spPr>
          <a:xfrm>
            <a:off x="5972069" y="3749041"/>
            <a:ext cx="37648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B2B044B-EA47-3BAD-B280-BBA09255C384}"/>
              </a:ext>
            </a:extLst>
          </p:cNvPr>
          <p:cNvSpPr txBox="1"/>
          <p:nvPr/>
        </p:nvSpPr>
        <p:spPr>
          <a:xfrm>
            <a:off x="1292056" y="946488"/>
            <a:ext cx="3626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・温厚な調整型</a:t>
            </a:r>
            <a:endParaRPr kumimoji="1" lang="en-US" altLang="ja-JP"/>
          </a:p>
          <a:p>
            <a:r>
              <a:rPr kumimoji="1" lang="ja-JP" altLang="en-US"/>
              <a:t>・人格者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60CC22-7D98-69C5-4D4B-410F0F4F0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249" y="4586389"/>
            <a:ext cx="1184858" cy="112649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484DD31-98B6-09F5-5D86-52C725C54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532" y="4884296"/>
            <a:ext cx="1027818" cy="9909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46A80FD-699C-2D6F-FB93-B6F99A9E3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403" y="205283"/>
            <a:ext cx="1313356" cy="13064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8D40170-B3A8-88CC-99EF-0111C4901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908" y="1702875"/>
            <a:ext cx="1179525" cy="11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88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72069A83-31C1-4C59-9A6C-C6FAB7A19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40" y="4061881"/>
            <a:ext cx="2866725" cy="258766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CEBE92-5389-4C3F-8651-98C728DA6797}"/>
              </a:ext>
            </a:extLst>
          </p:cNvPr>
          <p:cNvSpPr txBox="1"/>
          <p:nvPr/>
        </p:nvSpPr>
        <p:spPr>
          <a:xfrm>
            <a:off x="4039795" y="5276829"/>
            <a:ext cx="1431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IPM</a:t>
            </a:r>
            <a:r>
              <a:rPr kumimoji="1" lang="ja-JP" altLang="en-US" dirty="0"/>
              <a:t> </a:t>
            </a:r>
            <a:r>
              <a:rPr kumimoji="1" lang="en-US" altLang="ja-JP" dirty="0"/>
              <a:t>S/A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9CEA2D-AB42-4D06-AE7C-6A212B7A1FFE}"/>
              </a:ext>
            </a:extLst>
          </p:cNvPr>
          <p:cNvSpPr txBox="1"/>
          <p:nvPr/>
        </p:nvSpPr>
        <p:spPr>
          <a:xfrm>
            <a:off x="499945" y="4061881"/>
            <a:ext cx="13786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/>
              <a:t>Assy</a:t>
            </a:r>
            <a:r>
              <a:rPr kumimoji="1" lang="ja-JP" altLang="en-US" sz="2000"/>
              <a:t>外観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9024AA-2E86-43F6-A713-118576EE0C52}"/>
              </a:ext>
            </a:extLst>
          </p:cNvPr>
          <p:cNvSpPr txBox="1"/>
          <p:nvPr/>
        </p:nvSpPr>
        <p:spPr>
          <a:xfrm>
            <a:off x="3603189" y="6133621"/>
            <a:ext cx="155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DC-DC</a:t>
            </a:r>
            <a:r>
              <a:rPr kumimoji="1" lang="ja-JP" altLang="en-US" dirty="0"/>
              <a:t> </a:t>
            </a:r>
            <a:r>
              <a:rPr kumimoji="1" lang="en-US" altLang="ja-JP" dirty="0"/>
              <a:t>S/A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B3CBC4D-2F38-4BE7-82CB-8E89E165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081" y="4338146"/>
            <a:ext cx="3305339" cy="2397435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296DD8E-29B0-4CAD-BD0F-7ECB62698787}"/>
              </a:ext>
            </a:extLst>
          </p:cNvPr>
          <p:cNvSpPr txBox="1"/>
          <p:nvPr/>
        </p:nvSpPr>
        <p:spPr>
          <a:xfrm>
            <a:off x="5288482" y="3960113"/>
            <a:ext cx="221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DC-DC</a:t>
            </a:r>
            <a:r>
              <a:rPr kumimoji="1" lang="ja-JP" altLang="en-US" dirty="0"/>
              <a:t> </a:t>
            </a:r>
            <a:r>
              <a:rPr kumimoji="1" lang="en-US" altLang="ja-JP" dirty="0"/>
              <a:t>S/A</a:t>
            </a:r>
            <a:r>
              <a:rPr kumimoji="1" lang="ja-JP" altLang="en-US" dirty="0"/>
              <a:t>の裏側</a:t>
            </a:r>
            <a:endParaRPr kumimoji="1" lang="en-US" altLang="ja-JP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A6B21596-6F97-4D29-93FA-C9B7038C60BB}"/>
              </a:ext>
            </a:extLst>
          </p:cNvPr>
          <p:cNvCxnSpPr>
            <a:cxnSpLocks/>
          </p:cNvCxnSpPr>
          <p:nvPr/>
        </p:nvCxnSpPr>
        <p:spPr>
          <a:xfrm flipH="1">
            <a:off x="3416060" y="5461495"/>
            <a:ext cx="599040" cy="1516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5CC169DA-05D6-433E-B590-C8DD5A7D521D}"/>
              </a:ext>
            </a:extLst>
          </p:cNvPr>
          <p:cNvCxnSpPr>
            <a:cxnSpLocks/>
          </p:cNvCxnSpPr>
          <p:nvPr/>
        </p:nvCxnSpPr>
        <p:spPr>
          <a:xfrm flipH="1" flipV="1">
            <a:off x="2712641" y="6090249"/>
            <a:ext cx="840456" cy="2135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>
            <a:extLst>
              <a:ext uri="{FF2B5EF4-FFF2-40B4-BE49-F238E27FC236}">
                <a16:creationId xmlns:a16="http://schemas.microsoft.com/office/drawing/2014/main" id="{E146DDCD-3554-8CC6-7A38-82379F3CA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20" y="1502286"/>
            <a:ext cx="3730863" cy="2344900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549133E-8305-C1FF-D4DF-EAEE1E48652B}"/>
              </a:ext>
            </a:extLst>
          </p:cNvPr>
          <p:cNvGrpSpPr/>
          <p:nvPr/>
        </p:nvGrpSpPr>
        <p:grpSpPr>
          <a:xfrm>
            <a:off x="5071164" y="1519807"/>
            <a:ext cx="3439030" cy="2234202"/>
            <a:chOff x="4724594" y="630099"/>
            <a:chExt cx="3952826" cy="2623859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210D5FA6-4D13-459E-ACD3-ABEFABFFB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4594" y="630099"/>
              <a:ext cx="3952826" cy="2623859"/>
            </a:xfrm>
            <a:prstGeom prst="rect">
              <a:avLst/>
            </a:prstGeom>
          </p:spPr>
        </p:pic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31B788AC-08A7-91EB-C8C7-F3A8A7781752}"/>
                </a:ext>
              </a:extLst>
            </p:cNvPr>
            <p:cNvSpPr/>
            <p:nvPr/>
          </p:nvSpPr>
          <p:spPr>
            <a:xfrm>
              <a:off x="6719776" y="2254102"/>
              <a:ext cx="1201479" cy="75491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676B28F-51C7-313F-BFE8-2C19BAAF3056}"/>
              </a:ext>
            </a:extLst>
          </p:cNvPr>
          <p:cNvSpPr txBox="1"/>
          <p:nvPr/>
        </p:nvSpPr>
        <p:spPr>
          <a:xfrm>
            <a:off x="349072" y="1049621"/>
            <a:ext cx="276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２代目プリウス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F9B243-E4FD-5B05-27CD-F47860C1D036}"/>
              </a:ext>
            </a:extLst>
          </p:cNvPr>
          <p:cNvSpPr txBox="1"/>
          <p:nvPr/>
        </p:nvSpPr>
        <p:spPr>
          <a:xfrm>
            <a:off x="5010915" y="1062046"/>
            <a:ext cx="2769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３代目プリウス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1B14FB35-6073-8196-8CDB-5FBEBED91CB4}"/>
              </a:ext>
            </a:extLst>
          </p:cNvPr>
          <p:cNvSpPr/>
          <p:nvPr/>
        </p:nvSpPr>
        <p:spPr>
          <a:xfrm>
            <a:off x="4577859" y="2437493"/>
            <a:ext cx="287079" cy="499730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01E6A467-05CC-4362-9E92-47DBCDFEE2F5}"/>
              </a:ext>
            </a:extLst>
          </p:cNvPr>
          <p:cNvCxnSpPr>
            <a:cxnSpLocks/>
          </p:cNvCxnSpPr>
          <p:nvPr/>
        </p:nvCxnSpPr>
        <p:spPr>
          <a:xfrm flipH="1">
            <a:off x="3451961" y="3327503"/>
            <a:ext cx="3305102" cy="11109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2F138EF-D816-2971-F63E-1609D35D419B}"/>
              </a:ext>
            </a:extLst>
          </p:cNvPr>
          <p:cNvSpPr txBox="1"/>
          <p:nvPr/>
        </p:nvSpPr>
        <p:spPr>
          <a:xfrm>
            <a:off x="437045" y="265230"/>
            <a:ext cx="4209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/>
              <a:t>590L</a:t>
            </a:r>
            <a:r>
              <a:rPr lang="ja-JP" altLang="en-US" sz="2400"/>
              <a:t>のインバータ</a:t>
            </a: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F3245B49-A419-6B2B-C3F6-75CED4E22A44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586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E7A05E-00BA-4856-A945-DD47AA2B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29" y="1537982"/>
            <a:ext cx="3539241" cy="20814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F047FE-5F21-495A-86F4-95EF901ED996}"/>
              </a:ext>
            </a:extLst>
          </p:cNvPr>
          <p:cNvSpPr txBox="1"/>
          <p:nvPr/>
        </p:nvSpPr>
        <p:spPr>
          <a:xfrm>
            <a:off x="437045" y="1102857"/>
            <a:ext cx="4423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心臓部であるパワーモジュール（</a:t>
            </a:r>
            <a:r>
              <a:rPr kumimoji="1" lang="en-US" altLang="ja-JP"/>
              <a:t>IPM</a:t>
            </a:r>
            <a:r>
              <a:rPr kumimoji="1" lang="ja-JP" altLang="en-US"/>
              <a:t>）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1BE3ECC-B403-407E-814A-46FCDE3C2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89" y="4061213"/>
            <a:ext cx="3503186" cy="242231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EE47A90-78AB-4280-BEBD-27CA7B22F0E8}"/>
              </a:ext>
            </a:extLst>
          </p:cNvPr>
          <p:cNvSpPr txBox="1"/>
          <p:nvPr/>
        </p:nvSpPr>
        <p:spPr>
          <a:xfrm>
            <a:off x="677849" y="3685269"/>
            <a:ext cx="1557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IGBT</a:t>
            </a:r>
            <a:r>
              <a:rPr kumimoji="1" lang="ja-JP" altLang="en-US" dirty="0"/>
              <a:t>素子</a:t>
            </a:r>
            <a:endParaRPr kumimoji="1" lang="en-US" altLang="ja-JP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B0252B4-7DD8-4546-AD3F-FFCEC28D9654}"/>
              </a:ext>
            </a:extLst>
          </p:cNvPr>
          <p:cNvSpPr/>
          <p:nvPr/>
        </p:nvSpPr>
        <p:spPr>
          <a:xfrm>
            <a:off x="1456383" y="4287807"/>
            <a:ext cx="1199647" cy="10748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19D483B-223D-45BC-9077-47FA245EE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642" y="4297252"/>
            <a:ext cx="2702975" cy="2130812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DA284AC-AB04-5ABE-0004-2F2AACA2B98D}"/>
              </a:ext>
            </a:extLst>
          </p:cNvPr>
          <p:cNvGrpSpPr/>
          <p:nvPr/>
        </p:nvGrpSpPr>
        <p:grpSpPr>
          <a:xfrm>
            <a:off x="5055825" y="1531369"/>
            <a:ext cx="3008646" cy="2523232"/>
            <a:chOff x="4904146" y="906103"/>
            <a:chExt cx="3799906" cy="315511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C279C33F-9914-4A85-8490-3DD5E2C40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4146" y="906103"/>
              <a:ext cx="3799906" cy="3155111"/>
            </a:xfrm>
            <a:prstGeom prst="rect">
              <a:avLst/>
            </a:prstGeom>
          </p:spPr>
        </p:pic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6E6A00B-AD26-4ED2-944E-1CDC158A8AAA}"/>
                </a:ext>
              </a:extLst>
            </p:cNvPr>
            <p:cNvSpPr/>
            <p:nvPr/>
          </p:nvSpPr>
          <p:spPr>
            <a:xfrm>
              <a:off x="5474898" y="1475281"/>
              <a:ext cx="3108069" cy="1449073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EB8B786-6B6B-434D-B12C-5F8BC21DFFDC}"/>
              </a:ext>
            </a:extLst>
          </p:cNvPr>
          <p:cNvSpPr/>
          <p:nvPr/>
        </p:nvSpPr>
        <p:spPr>
          <a:xfrm>
            <a:off x="5095653" y="4356422"/>
            <a:ext cx="2141910" cy="14577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9443F86-78C7-4C06-E928-A774882CB456}"/>
              </a:ext>
            </a:extLst>
          </p:cNvPr>
          <p:cNvSpPr txBox="1"/>
          <p:nvPr/>
        </p:nvSpPr>
        <p:spPr>
          <a:xfrm>
            <a:off x="437045" y="265230"/>
            <a:ext cx="8441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/>
              <a:t>590L</a:t>
            </a:r>
            <a:r>
              <a:rPr lang="ja-JP" altLang="en-US" sz="2400"/>
              <a:t>のインバータ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6BE022B-A7E3-8E28-C106-7D4DEA7D09B6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51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A336A-486B-5A99-D890-E56BA3DE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A72138-64B7-CB90-BB3A-E268853D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6906F4-ACA5-9324-29D1-359DC7ECD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69" y="4098665"/>
            <a:ext cx="2378763" cy="19086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D30DE60-FAE6-9F62-F704-26E3B73C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643" y="3945542"/>
            <a:ext cx="2952614" cy="234155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5E25AF-2310-AEFA-7D84-04174875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31189" y="-175336"/>
            <a:ext cx="2655331" cy="3959940"/>
          </a:xfrm>
          <a:prstGeom prst="rect">
            <a:avLst/>
          </a:prstGeom>
        </p:spPr>
      </p:pic>
      <p:sp>
        <p:nvSpPr>
          <p:cNvPr id="9" name="矢印: 右 8">
            <a:extLst>
              <a:ext uri="{FF2B5EF4-FFF2-40B4-BE49-F238E27FC236}">
                <a16:creationId xmlns:a16="http://schemas.microsoft.com/office/drawing/2014/main" id="{A310E66F-9F83-98F1-50D9-6573C037B69C}"/>
              </a:ext>
            </a:extLst>
          </p:cNvPr>
          <p:cNvSpPr/>
          <p:nvPr/>
        </p:nvSpPr>
        <p:spPr>
          <a:xfrm>
            <a:off x="4335703" y="4872251"/>
            <a:ext cx="395785" cy="464024"/>
          </a:xfrm>
          <a:prstGeom prst="righ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2352CF-07B2-672B-903F-3F233161967D}"/>
              </a:ext>
            </a:extLst>
          </p:cNvPr>
          <p:cNvSpPr txBox="1"/>
          <p:nvPr/>
        </p:nvSpPr>
        <p:spPr>
          <a:xfrm>
            <a:off x="882736" y="507444"/>
            <a:ext cx="2033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３代目プリウスインバータ</a:t>
            </a:r>
            <a:r>
              <a:rPr kumimoji="1" lang="en-US" altLang="ja-JP" sz="2000"/>
              <a:t>IPM</a:t>
            </a:r>
            <a:endParaRPr kumimoji="1" lang="ja-JP" altLang="en-US" sz="200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109B4C5-BD78-5D43-E1B4-D399CF42C9FC}"/>
              </a:ext>
            </a:extLst>
          </p:cNvPr>
          <p:cNvSpPr txBox="1"/>
          <p:nvPr/>
        </p:nvSpPr>
        <p:spPr>
          <a:xfrm>
            <a:off x="4997013" y="3483877"/>
            <a:ext cx="3463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新技術：テープボンド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8588AFF-F800-438F-E513-4F5D60DBF9BB}"/>
              </a:ext>
            </a:extLst>
          </p:cNvPr>
          <p:cNvSpPr txBox="1"/>
          <p:nvPr/>
        </p:nvSpPr>
        <p:spPr>
          <a:xfrm>
            <a:off x="1261261" y="3647570"/>
            <a:ext cx="346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従来技術：ワイヤボンド</a:t>
            </a:r>
          </a:p>
        </p:txBody>
      </p:sp>
    </p:spTree>
    <p:extLst>
      <p:ext uri="{BB962C8B-B14F-4D97-AF65-F5344CB8AC3E}">
        <p14:creationId xmlns:p14="http://schemas.microsoft.com/office/powerpoint/2010/main" val="100542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平行四辺形 27">
            <a:extLst>
              <a:ext uri="{FF2B5EF4-FFF2-40B4-BE49-F238E27FC236}">
                <a16:creationId xmlns:a16="http://schemas.microsoft.com/office/drawing/2014/main" id="{E42768D3-2299-58FA-0692-37454281708E}"/>
              </a:ext>
            </a:extLst>
          </p:cNvPr>
          <p:cNvSpPr/>
          <p:nvPr/>
        </p:nvSpPr>
        <p:spPr>
          <a:xfrm>
            <a:off x="5123828" y="2012550"/>
            <a:ext cx="3294497" cy="1872574"/>
          </a:xfrm>
          <a:prstGeom prst="parallelogram">
            <a:avLst>
              <a:gd name="adj" fmla="val 89779"/>
            </a:avLst>
          </a:prstGeom>
          <a:solidFill>
            <a:srgbClr val="FFCCFF"/>
          </a:solidFill>
          <a:ln w="38100">
            <a:solidFill>
              <a:srgbClr val="FC32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平行四辺形 8">
            <a:extLst>
              <a:ext uri="{FF2B5EF4-FFF2-40B4-BE49-F238E27FC236}">
                <a16:creationId xmlns:a16="http://schemas.microsoft.com/office/drawing/2014/main" id="{5EC15C54-FCB6-C8EB-FDC0-05579ED4E975}"/>
              </a:ext>
            </a:extLst>
          </p:cNvPr>
          <p:cNvSpPr/>
          <p:nvPr/>
        </p:nvSpPr>
        <p:spPr>
          <a:xfrm>
            <a:off x="1082677" y="2196966"/>
            <a:ext cx="3174459" cy="1872574"/>
          </a:xfrm>
          <a:prstGeom prst="parallelogram">
            <a:avLst>
              <a:gd name="adj" fmla="val 87744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6BC6C8-2F11-FBAA-B428-92D92C91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" name="平行四辺形 6">
            <a:extLst>
              <a:ext uri="{FF2B5EF4-FFF2-40B4-BE49-F238E27FC236}">
                <a16:creationId xmlns:a16="http://schemas.microsoft.com/office/drawing/2014/main" id="{BD17306E-7727-0D3A-F074-02A98079C75C}"/>
              </a:ext>
            </a:extLst>
          </p:cNvPr>
          <p:cNvSpPr/>
          <p:nvPr/>
        </p:nvSpPr>
        <p:spPr>
          <a:xfrm>
            <a:off x="1048630" y="1151243"/>
            <a:ext cx="3174459" cy="1872574"/>
          </a:xfrm>
          <a:prstGeom prst="parallelogram">
            <a:avLst>
              <a:gd name="adj" fmla="val 87744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直方体 7">
            <a:extLst>
              <a:ext uri="{FF2B5EF4-FFF2-40B4-BE49-F238E27FC236}">
                <a16:creationId xmlns:a16="http://schemas.microsoft.com/office/drawing/2014/main" id="{1C4D5B29-1D43-EE4A-2CDB-B98F3BD722E1}"/>
              </a:ext>
            </a:extLst>
          </p:cNvPr>
          <p:cNvSpPr/>
          <p:nvPr/>
        </p:nvSpPr>
        <p:spPr>
          <a:xfrm>
            <a:off x="2180992" y="1127330"/>
            <a:ext cx="825434" cy="607234"/>
          </a:xfrm>
          <a:prstGeom prst="cube">
            <a:avLst>
              <a:gd name="adj" fmla="val 747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平行四辺形 10">
            <a:extLst>
              <a:ext uri="{FF2B5EF4-FFF2-40B4-BE49-F238E27FC236}">
                <a16:creationId xmlns:a16="http://schemas.microsoft.com/office/drawing/2014/main" id="{516F453F-BF9C-1773-66CF-10531064998F}"/>
              </a:ext>
            </a:extLst>
          </p:cNvPr>
          <p:cNvSpPr/>
          <p:nvPr/>
        </p:nvSpPr>
        <p:spPr>
          <a:xfrm>
            <a:off x="2504668" y="3475009"/>
            <a:ext cx="440987" cy="204280"/>
          </a:xfrm>
          <a:prstGeom prst="parallelogram">
            <a:avLst>
              <a:gd name="adj" fmla="val 87744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直方体 12">
            <a:extLst>
              <a:ext uri="{FF2B5EF4-FFF2-40B4-BE49-F238E27FC236}">
                <a16:creationId xmlns:a16="http://schemas.microsoft.com/office/drawing/2014/main" id="{5E644736-3630-64A8-48A6-DB3B1DB6BCC0}"/>
              </a:ext>
            </a:extLst>
          </p:cNvPr>
          <p:cNvSpPr/>
          <p:nvPr/>
        </p:nvSpPr>
        <p:spPr>
          <a:xfrm>
            <a:off x="2962678" y="2920127"/>
            <a:ext cx="217251" cy="152400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直方体 13">
            <a:extLst>
              <a:ext uri="{FF2B5EF4-FFF2-40B4-BE49-F238E27FC236}">
                <a16:creationId xmlns:a16="http://schemas.microsoft.com/office/drawing/2014/main" id="{83E0EFBD-8E21-031A-1104-C02146B7C7A9}"/>
              </a:ext>
            </a:extLst>
          </p:cNvPr>
          <p:cNvSpPr/>
          <p:nvPr/>
        </p:nvSpPr>
        <p:spPr>
          <a:xfrm>
            <a:off x="2837029" y="3068068"/>
            <a:ext cx="217252" cy="134566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直方体 14">
            <a:extLst>
              <a:ext uri="{FF2B5EF4-FFF2-40B4-BE49-F238E27FC236}">
                <a16:creationId xmlns:a16="http://schemas.microsoft.com/office/drawing/2014/main" id="{D92C93F8-F751-6F60-277E-77809BA1FC31}"/>
              </a:ext>
            </a:extLst>
          </p:cNvPr>
          <p:cNvSpPr/>
          <p:nvPr/>
        </p:nvSpPr>
        <p:spPr>
          <a:xfrm>
            <a:off x="2711380" y="3202634"/>
            <a:ext cx="217251" cy="152400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直方体 17">
            <a:extLst>
              <a:ext uri="{FF2B5EF4-FFF2-40B4-BE49-F238E27FC236}">
                <a16:creationId xmlns:a16="http://schemas.microsoft.com/office/drawing/2014/main" id="{A3BF3DED-58B1-A0B6-C0F0-5DFED4710665}"/>
              </a:ext>
            </a:extLst>
          </p:cNvPr>
          <p:cNvSpPr/>
          <p:nvPr/>
        </p:nvSpPr>
        <p:spPr>
          <a:xfrm>
            <a:off x="3057523" y="3117112"/>
            <a:ext cx="217251" cy="152400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直方体 18">
            <a:extLst>
              <a:ext uri="{FF2B5EF4-FFF2-40B4-BE49-F238E27FC236}">
                <a16:creationId xmlns:a16="http://schemas.microsoft.com/office/drawing/2014/main" id="{5524F073-045E-7537-8AC0-5242D18F3C4D}"/>
              </a:ext>
            </a:extLst>
          </p:cNvPr>
          <p:cNvSpPr/>
          <p:nvPr/>
        </p:nvSpPr>
        <p:spPr>
          <a:xfrm>
            <a:off x="2901070" y="3269512"/>
            <a:ext cx="217251" cy="152400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A1CE02F-2064-256E-236B-2B4C4309A926}"/>
              </a:ext>
            </a:extLst>
          </p:cNvPr>
          <p:cNvCxnSpPr/>
          <p:nvPr/>
        </p:nvCxnSpPr>
        <p:spPr>
          <a:xfrm flipH="1">
            <a:off x="2584380" y="3498921"/>
            <a:ext cx="127000" cy="156455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F85478E-44CF-B997-8AEE-C8727E0A7297}"/>
              </a:ext>
            </a:extLst>
          </p:cNvPr>
          <p:cNvCxnSpPr/>
          <p:nvPr/>
        </p:nvCxnSpPr>
        <p:spPr>
          <a:xfrm flipH="1">
            <a:off x="2660948" y="3489600"/>
            <a:ext cx="127000" cy="156455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B62A368-913B-9070-AA99-390C9A04BFB3}"/>
              </a:ext>
            </a:extLst>
          </p:cNvPr>
          <p:cNvCxnSpPr/>
          <p:nvPr/>
        </p:nvCxnSpPr>
        <p:spPr>
          <a:xfrm flipH="1">
            <a:off x="2711380" y="3498921"/>
            <a:ext cx="127000" cy="156455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直方体 23">
            <a:extLst>
              <a:ext uri="{FF2B5EF4-FFF2-40B4-BE49-F238E27FC236}">
                <a16:creationId xmlns:a16="http://schemas.microsoft.com/office/drawing/2014/main" id="{E3C662EC-299D-FDCC-D344-359841BCB8E3}"/>
              </a:ext>
            </a:extLst>
          </p:cNvPr>
          <p:cNvSpPr/>
          <p:nvPr/>
        </p:nvSpPr>
        <p:spPr>
          <a:xfrm>
            <a:off x="2765969" y="1939589"/>
            <a:ext cx="217251" cy="152400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直方体 24">
            <a:extLst>
              <a:ext uri="{FF2B5EF4-FFF2-40B4-BE49-F238E27FC236}">
                <a16:creationId xmlns:a16="http://schemas.microsoft.com/office/drawing/2014/main" id="{F9F8231E-B724-6DF1-751F-07F4D464C9CB}"/>
              </a:ext>
            </a:extLst>
          </p:cNvPr>
          <p:cNvSpPr/>
          <p:nvPr/>
        </p:nvSpPr>
        <p:spPr>
          <a:xfrm>
            <a:off x="2623296" y="2080640"/>
            <a:ext cx="217251" cy="152400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直方体 26">
            <a:extLst>
              <a:ext uri="{FF2B5EF4-FFF2-40B4-BE49-F238E27FC236}">
                <a16:creationId xmlns:a16="http://schemas.microsoft.com/office/drawing/2014/main" id="{2035CC71-8034-6D04-52D7-8B0275CB24E9}"/>
              </a:ext>
            </a:extLst>
          </p:cNvPr>
          <p:cNvSpPr/>
          <p:nvPr/>
        </p:nvSpPr>
        <p:spPr>
          <a:xfrm>
            <a:off x="2507374" y="2211558"/>
            <a:ext cx="217251" cy="152400"/>
          </a:xfrm>
          <a:prstGeom prst="cube">
            <a:avLst>
              <a:gd name="adj" fmla="val 53630"/>
            </a:avLst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直方体 30">
            <a:extLst>
              <a:ext uri="{FF2B5EF4-FFF2-40B4-BE49-F238E27FC236}">
                <a16:creationId xmlns:a16="http://schemas.microsoft.com/office/drawing/2014/main" id="{D2476A54-40CE-75F7-7581-A1E446348433}"/>
              </a:ext>
            </a:extLst>
          </p:cNvPr>
          <p:cNvSpPr/>
          <p:nvPr/>
        </p:nvSpPr>
        <p:spPr>
          <a:xfrm>
            <a:off x="6044849" y="282197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直方体 31">
            <a:extLst>
              <a:ext uri="{FF2B5EF4-FFF2-40B4-BE49-F238E27FC236}">
                <a16:creationId xmlns:a16="http://schemas.microsoft.com/office/drawing/2014/main" id="{41264E75-0662-F424-D4A3-B25E20A2BAF4}"/>
              </a:ext>
            </a:extLst>
          </p:cNvPr>
          <p:cNvSpPr/>
          <p:nvPr/>
        </p:nvSpPr>
        <p:spPr>
          <a:xfrm>
            <a:off x="5939461" y="294883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直方体 32">
            <a:extLst>
              <a:ext uri="{FF2B5EF4-FFF2-40B4-BE49-F238E27FC236}">
                <a16:creationId xmlns:a16="http://schemas.microsoft.com/office/drawing/2014/main" id="{5CD44565-6D1D-54BE-C12A-9524E8970924}"/>
              </a:ext>
            </a:extLst>
          </p:cNvPr>
          <p:cNvSpPr/>
          <p:nvPr/>
        </p:nvSpPr>
        <p:spPr>
          <a:xfrm>
            <a:off x="5812735" y="308793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直方体 33">
            <a:extLst>
              <a:ext uri="{FF2B5EF4-FFF2-40B4-BE49-F238E27FC236}">
                <a16:creationId xmlns:a16="http://schemas.microsoft.com/office/drawing/2014/main" id="{53DBD537-98CB-1A9D-267B-B7BFDEFE3391}"/>
              </a:ext>
            </a:extLst>
          </p:cNvPr>
          <p:cNvSpPr/>
          <p:nvPr/>
        </p:nvSpPr>
        <p:spPr>
          <a:xfrm>
            <a:off x="5707347" y="321479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直方体 38">
            <a:extLst>
              <a:ext uri="{FF2B5EF4-FFF2-40B4-BE49-F238E27FC236}">
                <a16:creationId xmlns:a16="http://schemas.microsoft.com/office/drawing/2014/main" id="{81EFF408-9324-2270-306C-FC2EF97CF36F}"/>
              </a:ext>
            </a:extLst>
          </p:cNvPr>
          <p:cNvSpPr/>
          <p:nvPr/>
        </p:nvSpPr>
        <p:spPr>
          <a:xfrm>
            <a:off x="6255625" y="283203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直方体 39">
            <a:extLst>
              <a:ext uri="{FF2B5EF4-FFF2-40B4-BE49-F238E27FC236}">
                <a16:creationId xmlns:a16="http://schemas.microsoft.com/office/drawing/2014/main" id="{84912322-BBC0-3B1F-C323-0C8B65580E08}"/>
              </a:ext>
            </a:extLst>
          </p:cNvPr>
          <p:cNvSpPr/>
          <p:nvPr/>
        </p:nvSpPr>
        <p:spPr>
          <a:xfrm>
            <a:off x="6150237" y="2958904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直方体 40">
            <a:extLst>
              <a:ext uri="{FF2B5EF4-FFF2-40B4-BE49-F238E27FC236}">
                <a16:creationId xmlns:a16="http://schemas.microsoft.com/office/drawing/2014/main" id="{1C69C196-A372-2D8C-7898-A9AB816F8E24}"/>
              </a:ext>
            </a:extLst>
          </p:cNvPr>
          <p:cNvSpPr/>
          <p:nvPr/>
        </p:nvSpPr>
        <p:spPr>
          <a:xfrm>
            <a:off x="6023511" y="309799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直方体 41">
            <a:extLst>
              <a:ext uri="{FF2B5EF4-FFF2-40B4-BE49-F238E27FC236}">
                <a16:creationId xmlns:a16="http://schemas.microsoft.com/office/drawing/2014/main" id="{85D0607A-D98C-0317-2DB3-8F19696D5FDC}"/>
              </a:ext>
            </a:extLst>
          </p:cNvPr>
          <p:cNvSpPr/>
          <p:nvPr/>
        </p:nvSpPr>
        <p:spPr>
          <a:xfrm>
            <a:off x="5918123" y="3224864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直方体 42">
            <a:extLst>
              <a:ext uri="{FF2B5EF4-FFF2-40B4-BE49-F238E27FC236}">
                <a16:creationId xmlns:a16="http://schemas.microsoft.com/office/drawing/2014/main" id="{FDDFAEF9-E195-187A-B24D-D8BD45998C77}"/>
              </a:ext>
            </a:extLst>
          </p:cNvPr>
          <p:cNvSpPr/>
          <p:nvPr/>
        </p:nvSpPr>
        <p:spPr>
          <a:xfrm>
            <a:off x="5590619" y="3339626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直方体 43">
            <a:extLst>
              <a:ext uri="{FF2B5EF4-FFF2-40B4-BE49-F238E27FC236}">
                <a16:creationId xmlns:a16="http://schemas.microsoft.com/office/drawing/2014/main" id="{150EC357-B427-76D3-6045-A53AF27CC265}"/>
              </a:ext>
            </a:extLst>
          </p:cNvPr>
          <p:cNvSpPr/>
          <p:nvPr/>
        </p:nvSpPr>
        <p:spPr>
          <a:xfrm>
            <a:off x="5464300" y="3469596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直方体 47">
            <a:extLst>
              <a:ext uri="{FF2B5EF4-FFF2-40B4-BE49-F238E27FC236}">
                <a16:creationId xmlns:a16="http://schemas.microsoft.com/office/drawing/2014/main" id="{2F9D8C1C-84C7-06DD-F087-CC9549B8A769}"/>
              </a:ext>
            </a:extLst>
          </p:cNvPr>
          <p:cNvSpPr/>
          <p:nvPr/>
        </p:nvSpPr>
        <p:spPr>
          <a:xfrm>
            <a:off x="5801395" y="3349693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直方体 48">
            <a:extLst>
              <a:ext uri="{FF2B5EF4-FFF2-40B4-BE49-F238E27FC236}">
                <a16:creationId xmlns:a16="http://schemas.microsoft.com/office/drawing/2014/main" id="{CC26AD0D-2C38-036B-00D4-B34CB90A633D}"/>
              </a:ext>
            </a:extLst>
          </p:cNvPr>
          <p:cNvSpPr/>
          <p:nvPr/>
        </p:nvSpPr>
        <p:spPr>
          <a:xfrm>
            <a:off x="5675076" y="3479663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直方体 54">
            <a:extLst>
              <a:ext uri="{FF2B5EF4-FFF2-40B4-BE49-F238E27FC236}">
                <a16:creationId xmlns:a16="http://schemas.microsoft.com/office/drawing/2014/main" id="{D3ECDBBA-3AA7-ACFC-C69A-4995A1077DB6}"/>
              </a:ext>
            </a:extLst>
          </p:cNvPr>
          <p:cNvSpPr/>
          <p:nvPr/>
        </p:nvSpPr>
        <p:spPr>
          <a:xfrm>
            <a:off x="7133939" y="2808797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直方体 55">
            <a:extLst>
              <a:ext uri="{FF2B5EF4-FFF2-40B4-BE49-F238E27FC236}">
                <a16:creationId xmlns:a16="http://schemas.microsoft.com/office/drawing/2014/main" id="{38F21363-D9D1-D583-033A-30EBF180AB95}"/>
              </a:ext>
            </a:extLst>
          </p:cNvPr>
          <p:cNvSpPr/>
          <p:nvPr/>
        </p:nvSpPr>
        <p:spPr>
          <a:xfrm>
            <a:off x="7028551" y="2935663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直方体 56">
            <a:extLst>
              <a:ext uri="{FF2B5EF4-FFF2-40B4-BE49-F238E27FC236}">
                <a16:creationId xmlns:a16="http://schemas.microsoft.com/office/drawing/2014/main" id="{224C4C1A-4F8D-662B-7EFC-E7219B3E9D5B}"/>
              </a:ext>
            </a:extLst>
          </p:cNvPr>
          <p:cNvSpPr/>
          <p:nvPr/>
        </p:nvSpPr>
        <p:spPr>
          <a:xfrm>
            <a:off x="6620379" y="276820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直方体 57">
            <a:extLst>
              <a:ext uri="{FF2B5EF4-FFF2-40B4-BE49-F238E27FC236}">
                <a16:creationId xmlns:a16="http://schemas.microsoft.com/office/drawing/2014/main" id="{3209F9B6-C932-04A4-7878-4A352059E248}"/>
              </a:ext>
            </a:extLst>
          </p:cNvPr>
          <p:cNvSpPr/>
          <p:nvPr/>
        </p:nvSpPr>
        <p:spPr>
          <a:xfrm>
            <a:off x="6514991" y="289506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直方体 58">
            <a:extLst>
              <a:ext uri="{FF2B5EF4-FFF2-40B4-BE49-F238E27FC236}">
                <a16:creationId xmlns:a16="http://schemas.microsoft.com/office/drawing/2014/main" id="{370884BB-03C5-2E3A-CA3A-8DED7F09F79F}"/>
              </a:ext>
            </a:extLst>
          </p:cNvPr>
          <p:cNvSpPr/>
          <p:nvPr/>
        </p:nvSpPr>
        <p:spPr>
          <a:xfrm>
            <a:off x="6388265" y="3034161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直方体 59">
            <a:extLst>
              <a:ext uri="{FF2B5EF4-FFF2-40B4-BE49-F238E27FC236}">
                <a16:creationId xmlns:a16="http://schemas.microsoft.com/office/drawing/2014/main" id="{10CF7347-4888-9886-FF00-38AC2F9823D7}"/>
              </a:ext>
            </a:extLst>
          </p:cNvPr>
          <p:cNvSpPr/>
          <p:nvPr/>
        </p:nvSpPr>
        <p:spPr>
          <a:xfrm>
            <a:off x="6282877" y="3161027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直方体 62">
            <a:extLst>
              <a:ext uri="{FF2B5EF4-FFF2-40B4-BE49-F238E27FC236}">
                <a16:creationId xmlns:a16="http://schemas.microsoft.com/office/drawing/2014/main" id="{45EE6CEF-8F18-1122-82B3-9A27D690DD8F}"/>
              </a:ext>
            </a:extLst>
          </p:cNvPr>
          <p:cNvSpPr/>
          <p:nvPr/>
        </p:nvSpPr>
        <p:spPr>
          <a:xfrm>
            <a:off x="7344715" y="2818864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直方体 63">
            <a:extLst>
              <a:ext uri="{FF2B5EF4-FFF2-40B4-BE49-F238E27FC236}">
                <a16:creationId xmlns:a16="http://schemas.microsoft.com/office/drawing/2014/main" id="{69B80E5A-7F66-6A96-EBC7-38402BBC7805}"/>
              </a:ext>
            </a:extLst>
          </p:cNvPr>
          <p:cNvSpPr/>
          <p:nvPr/>
        </p:nvSpPr>
        <p:spPr>
          <a:xfrm>
            <a:off x="7239327" y="2945730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直方体 64">
            <a:extLst>
              <a:ext uri="{FF2B5EF4-FFF2-40B4-BE49-F238E27FC236}">
                <a16:creationId xmlns:a16="http://schemas.microsoft.com/office/drawing/2014/main" id="{42750AD3-C4B5-55D0-BABB-C861DEBDE179}"/>
              </a:ext>
            </a:extLst>
          </p:cNvPr>
          <p:cNvSpPr/>
          <p:nvPr/>
        </p:nvSpPr>
        <p:spPr>
          <a:xfrm>
            <a:off x="6831155" y="277826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直方体 65">
            <a:extLst>
              <a:ext uri="{FF2B5EF4-FFF2-40B4-BE49-F238E27FC236}">
                <a16:creationId xmlns:a16="http://schemas.microsoft.com/office/drawing/2014/main" id="{727B2E0C-B588-5F83-8E01-8FE4B4ED4AE5}"/>
              </a:ext>
            </a:extLst>
          </p:cNvPr>
          <p:cNvSpPr/>
          <p:nvPr/>
        </p:nvSpPr>
        <p:spPr>
          <a:xfrm>
            <a:off x="6725767" y="2905134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直方体 66">
            <a:extLst>
              <a:ext uri="{FF2B5EF4-FFF2-40B4-BE49-F238E27FC236}">
                <a16:creationId xmlns:a16="http://schemas.microsoft.com/office/drawing/2014/main" id="{3AC6FB01-D822-6E27-C954-1A901AB81CA3}"/>
              </a:ext>
            </a:extLst>
          </p:cNvPr>
          <p:cNvSpPr/>
          <p:nvPr/>
        </p:nvSpPr>
        <p:spPr>
          <a:xfrm>
            <a:off x="6599041" y="3044228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直方体 67">
            <a:extLst>
              <a:ext uri="{FF2B5EF4-FFF2-40B4-BE49-F238E27FC236}">
                <a16:creationId xmlns:a16="http://schemas.microsoft.com/office/drawing/2014/main" id="{0727EDBD-DA9A-935E-81BB-B46A3EC5AD80}"/>
              </a:ext>
            </a:extLst>
          </p:cNvPr>
          <p:cNvSpPr/>
          <p:nvPr/>
        </p:nvSpPr>
        <p:spPr>
          <a:xfrm>
            <a:off x="6493653" y="3171094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直方体 68">
            <a:extLst>
              <a:ext uri="{FF2B5EF4-FFF2-40B4-BE49-F238E27FC236}">
                <a16:creationId xmlns:a16="http://schemas.microsoft.com/office/drawing/2014/main" id="{A6603234-E39A-B124-95C5-0DAD49D17978}"/>
              </a:ext>
            </a:extLst>
          </p:cNvPr>
          <p:cNvSpPr/>
          <p:nvPr/>
        </p:nvSpPr>
        <p:spPr>
          <a:xfrm>
            <a:off x="6166149" y="3285856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直方体 69">
            <a:extLst>
              <a:ext uri="{FF2B5EF4-FFF2-40B4-BE49-F238E27FC236}">
                <a16:creationId xmlns:a16="http://schemas.microsoft.com/office/drawing/2014/main" id="{44BE2C58-FE21-EAD8-AF98-970656E93100}"/>
              </a:ext>
            </a:extLst>
          </p:cNvPr>
          <p:cNvSpPr/>
          <p:nvPr/>
        </p:nvSpPr>
        <p:spPr>
          <a:xfrm>
            <a:off x="6039830" y="3415826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直方体 70">
            <a:extLst>
              <a:ext uri="{FF2B5EF4-FFF2-40B4-BE49-F238E27FC236}">
                <a16:creationId xmlns:a16="http://schemas.microsoft.com/office/drawing/2014/main" id="{E8C67AFD-45C2-6101-9877-9D5C3182F533}"/>
              </a:ext>
            </a:extLst>
          </p:cNvPr>
          <p:cNvSpPr/>
          <p:nvPr/>
        </p:nvSpPr>
        <p:spPr>
          <a:xfrm>
            <a:off x="6376925" y="3295923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直方体 71">
            <a:extLst>
              <a:ext uri="{FF2B5EF4-FFF2-40B4-BE49-F238E27FC236}">
                <a16:creationId xmlns:a16="http://schemas.microsoft.com/office/drawing/2014/main" id="{C85C14E9-19A0-203E-2DAD-3A0E26F9FEF3}"/>
              </a:ext>
            </a:extLst>
          </p:cNvPr>
          <p:cNvSpPr/>
          <p:nvPr/>
        </p:nvSpPr>
        <p:spPr>
          <a:xfrm>
            <a:off x="6250606" y="3425893"/>
            <a:ext cx="217251" cy="152400"/>
          </a:xfrm>
          <a:prstGeom prst="cube">
            <a:avLst>
              <a:gd name="adj" fmla="val 53630"/>
            </a:avLst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2AF640E-280D-3039-A05D-69996017E979}"/>
              </a:ext>
            </a:extLst>
          </p:cNvPr>
          <p:cNvSpPr txBox="1"/>
          <p:nvPr/>
        </p:nvSpPr>
        <p:spPr>
          <a:xfrm>
            <a:off x="6261669" y="3542360"/>
            <a:ext cx="78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1F</a:t>
            </a:r>
            <a:endParaRPr kumimoji="1" lang="ja-JP" altLang="en-US"/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1E819CB7-A553-2C3F-E607-8E260673996D}"/>
              </a:ext>
            </a:extLst>
          </p:cNvPr>
          <p:cNvSpPr txBox="1"/>
          <p:nvPr/>
        </p:nvSpPr>
        <p:spPr>
          <a:xfrm>
            <a:off x="1394255" y="2589587"/>
            <a:ext cx="78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2F</a:t>
            </a:r>
            <a:endParaRPr kumimoji="1" lang="ja-JP" altLang="en-US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1B8D566A-63DA-0746-D2CC-5659FBE2C369}"/>
              </a:ext>
            </a:extLst>
          </p:cNvPr>
          <p:cNvSpPr txBox="1"/>
          <p:nvPr/>
        </p:nvSpPr>
        <p:spPr>
          <a:xfrm>
            <a:off x="1358341" y="3674515"/>
            <a:ext cx="78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1F</a:t>
            </a:r>
            <a:endParaRPr kumimoji="1" lang="ja-JP" altLang="en-US"/>
          </a:p>
        </p:txBody>
      </p:sp>
      <p:pic>
        <p:nvPicPr>
          <p:cNvPr id="2050" name="Picture 2" descr="oykenkyu.blogspot.com: プリウスのインバータ 分解 2代目 (NHW20)">
            <a:extLst>
              <a:ext uri="{FF2B5EF4-FFF2-40B4-BE49-F238E27FC236}">
                <a16:creationId xmlns:a16="http://schemas.microsoft.com/office/drawing/2014/main" id="{5ED1461D-2787-3B4C-5D72-3C24BEB9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7" y="4293004"/>
            <a:ext cx="3524286" cy="19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6E09FCE2-E1BE-5D53-779F-E703C4D4F795}"/>
              </a:ext>
            </a:extLst>
          </p:cNvPr>
          <p:cNvSpPr txBox="1"/>
          <p:nvPr/>
        </p:nvSpPr>
        <p:spPr>
          <a:xfrm>
            <a:off x="3096454" y="1092214"/>
            <a:ext cx="287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/>
              <a:t>クリーンルーム内</a:t>
            </a:r>
            <a:endParaRPr kumimoji="1" lang="en-US" altLang="ja-JP" sz="1400"/>
          </a:p>
          <a:p>
            <a:r>
              <a:rPr kumimoji="1" lang="ja-JP" altLang="en-US" sz="1400"/>
              <a:t>パワーモジュール工程</a:t>
            </a: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F9B8E93-5044-BC52-BA4E-A67E497FB7F9}"/>
              </a:ext>
            </a:extLst>
          </p:cNvPr>
          <p:cNvSpPr txBox="1"/>
          <p:nvPr/>
        </p:nvSpPr>
        <p:spPr>
          <a:xfrm>
            <a:off x="2579928" y="1665725"/>
            <a:ext cx="1118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/>
              <a:t>基板工程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0DC11B7A-B523-CA98-7A22-268E9FFEE35A}"/>
              </a:ext>
            </a:extLst>
          </p:cNvPr>
          <p:cNvSpPr txBox="1"/>
          <p:nvPr/>
        </p:nvSpPr>
        <p:spPr>
          <a:xfrm>
            <a:off x="1560682" y="3137712"/>
            <a:ext cx="1443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/>
              <a:t>最終組付</a:t>
            </a:r>
            <a:endParaRPr kumimoji="1" lang="en-US" altLang="ja-JP" sz="1400"/>
          </a:p>
          <a:p>
            <a:pPr algn="ctr"/>
            <a:r>
              <a:rPr kumimoji="1" lang="ja-JP" altLang="en-US" sz="1400"/>
              <a:t>工程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DF09C389-CE82-D1B5-F9D0-547E444EF41B}"/>
              </a:ext>
            </a:extLst>
          </p:cNvPr>
          <p:cNvSpPr txBox="1"/>
          <p:nvPr/>
        </p:nvSpPr>
        <p:spPr>
          <a:xfrm>
            <a:off x="4920913" y="2440370"/>
            <a:ext cx="229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直結自動ライン！</a:t>
            </a:r>
          </a:p>
        </p:txBody>
      </p:sp>
      <p:sp>
        <p:nvSpPr>
          <p:cNvPr id="80" name="矢印: 右 79">
            <a:extLst>
              <a:ext uri="{FF2B5EF4-FFF2-40B4-BE49-F238E27FC236}">
                <a16:creationId xmlns:a16="http://schemas.microsoft.com/office/drawing/2014/main" id="{5B572558-F93F-4E2F-C35F-2B65D318CC06}"/>
              </a:ext>
            </a:extLst>
          </p:cNvPr>
          <p:cNvSpPr/>
          <p:nvPr/>
        </p:nvSpPr>
        <p:spPr>
          <a:xfrm>
            <a:off x="4391025" y="2948837"/>
            <a:ext cx="315571" cy="3715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テキスト ボックス 80">
            <a:extLst>
              <a:ext uri="{FF2B5EF4-FFF2-40B4-BE49-F238E27FC236}">
                <a16:creationId xmlns:a16="http://schemas.microsoft.com/office/drawing/2014/main" id="{4CF4C670-08C7-0FA8-FD67-1E97D483B265}"/>
              </a:ext>
            </a:extLst>
          </p:cNvPr>
          <p:cNvSpPr txBox="1"/>
          <p:nvPr/>
        </p:nvSpPr>
        <p:spPr>
          <a:xfrm>
            <a:off x="5062001" y="1830150"/>
            <a:ext cx="231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40</a:t>
            </a:r>
            <a:r>
              <a:rPr kumimoji="1" lang="ja-JP" altLang="en-US"/>
              <a:t>秒サイクル</a:t>
            </a:r>
            <a:endParaRPr kumimoji="1" lang="en-US" altLang="ja-JP"/>
          </a:p>
          <a:p>
            <a:r>
              <a:rPr kumimoji="1" lang="ja-JP" altLang="en-US"/>
              <a:t>　</a:t>
            </a:r>
            <a:r>
              <a:rPr kumimoji="1" lang="en-US" altLang="ja-JP"/>
              <a:t>×2</a:t>
            </a:r>
            <a:r>
              <a:rPr kumimoji="1" lang="ja-JP" altLang="en-US"/>
              <a:t>連</a:t>
            </a:r>
            <a:endParaRPr kumimoji="1" lang="en-US" altLang="ja-JP"/>
          </a:p>
        </p:txBody>
      </p:sp>
      <p:sp>
        <p:nvSpPr>
          <p:cNvPr id="83" name="フリーフォーム: 図形 82">
            <a:extLst>
              <a:ext uri="{FF2B5EF4-FFF2-40B4-BE49-F238E27FC236}">
                <a16:creationId xmlns:a16="http://schemas.microsoft.com/office/drawing/2014/main" id="{B96113BF-6FF2-EFC7-4A61-78ACFB70C4D9}"/>
              </a:ext>
            </a:extLst>
          </p:cNvPr>
          <p:cNvSpPr/>
          <p:nvPr/>
        </p:nvSpPr>
        <p:spPr>
          <a:xfrm>
            <a:off x="2765969" y="1569900"/>
            <a:ext cx="1334729" cy="1387687"/>
          </a:xfrm>
          <a:custGeom>
            <a:avLst/>
            <a:gdLst>
              <a:gd name="connsiteX0" fmla="*/ 0 w 1334729"/>
              <a:gd name="connsiteY0" fmla="*/ 22122 h 1563329"/>
              <a:gd name="connsiteX1" fmla="*/ 1334729 w 1334729"/>
              <a:gd name="connsiteY1" fmla="*/ 0 h 1563329"/>
              <a:gd name="connsiteX2" fmla="*/ 1327355 w 1334729"/>
              <a:gd name="connsiteY2" fmla="*/ 553064 h 1563329"/>
              <a:gd name="connsiteX3" fmla="*/ 538317 w 1334729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4729" h="1563329">
                <a:moveTo>
                  <a:pt x="0" y="22122"/>
                </a:moveTo>
                <a:lnTo>
                  <a:pt x="1334729" y="0"/>
                </a:lnTo>
                <a:lnTo>
                  <a:pt x="1327355" y="553064"/>
                </a:lnTo>
                <a:lnTo>
                  <a:pt x="538317" y="1563329"/>
                </a:lnTo>
              </a:path>
            </a:pathLst>
          </a:custGeom>
          <a:ln w="57150">
            <a:solidFill>
              <a:srgbClr val="FD8003"/>
            </a:solidFill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フリーフォーム: 図形 83">
            <a:extLst>
              <a:ext uri="{FF2B5EF4-FFF2-40B4-BE49-F238E27FC236}">
                <a16:creationId xmlns:a16="http://schemas.microsoft.com/office/drawing/2014/main" id="{272003D7-CF0C-66DB-5123-64FFB47A850F}"/>
              </a:ext>
            </a:extLst>
          </p:cNvPr>
          <p:cNvSpPr/>
          <p:nvPr/>
        </p:nvSpPr>
        <p:spPr>
          <a:xfrm>
            <a:off x="2971800" y="2079523"/>
            <a:ext cx="589935" cy="803787"/>
          </a:xfrm>
          <a:custGeom>
            <a:avLst/>
            <a:gdLst>
              <a:gd name="connsiteX0" fmla="*/ 0 w 589935"/>
              <a:gd name="connsiteY0" fmla="*/ 0 h 803787"/>
              <a:gd name="connsiteX1" fmla="*/ 589935 w 589935"/>
              <a:gd name="connsiteY1" fmla="*/ 0 h 803787"/>
              <a:gd name="connsiteX2" fmla="*/ 589935 w 589935"/>
              <a:gd name="connsiteY2" fmla="*/ 346587 h 803787"/>
              <a:gd name="connsiteX3" fmla="*/ 199103 w 589935"/>
              <a:gd name="connsiteY3" fmla="*/ 803787 h 8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935" h="803787">
                <a:moveTo>
                  <a:pt x="0" y="0"/>
                </a:moveTo>
                <a:lnTo>
                  <a:pt x="589935" y="0"/>
                </a:lnTo>
                <a:lnTo>
                  <a:pt x="589935" y="346587"/>
                </a:lnTo>
                <a:lnTo>
                  <a:pt x="199103" y="803787"/>
                </a:lnTo>
              </a:path>
            </a:pathLst>
          </a:custGeom>
          <a:noFill/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905CADCF-B215-5606-2134-354AF5AAA25C}"/>
              </a:ext>
            </a:extLst>
          </p:cNvPr>
          <p:cNvSpPr txBox="1"/>
          <p:nvPr/>
        </p:nvSpPr>
        <p:spPr>
          <a:xfrm>
            <a:off x="1179619" y="1093171"/>
            <a:ext cx="1121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>
                <a:solidFill>
                  <a:srgbClr val="FF0000"/>
                </a:solidFill>
              </a:rPr>
              <a:t>不良率高い</a:t>
            </a:r>
            <a:endParaRPr kumimoji="1" lang="en-US" altLang="ja-JP" sz="1400">
              <a:solidFill>
                <a:srgbClr val="FF0000"/>
              </a:solidFill>
            </a:endParaRPr>
          </a:p>
          <a:p>
            <a:r>
              <a:rPr kumimoji="1" lang="ja-JP" altLang="en-US" sz="1400">
                <a:solidFill>
                  <a:srgbClr val="FF0000"/>
                </a:solidFill>
              </a:rPr>
              <a:t>（ネック）</a:t>
            </a:r>
          </a:p>
        </p:txBody>
      </p:sp>
      <p:sp>
        <p:nvSpPr>
          <p:cNvPr id="2" name="直方体 1">
            <a:extLst>
              <a:ext uri="{FF2B5EF4-FFF2-40B4-BE49-F238E27FC236}">
                <a16:creationId xmlns:a16="http://schemas.microsoft.com/office/drawing/2014/main" id="{A472E9A8-71D6-D270-18D2-183266E37E2D}"/>
              </a:ext>
            </a:extLst>
          </p:cNvPr>
          <p:cNvSpPr/>
          <p:nvPr/>
        </p:nvSpPr>
        <p:spPr>
          <a:xfrm>
            <a:off x="7637962" y="2061528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直方体 2">
            <a:extLst>
              <a:ext uri="{FF2B5EF4-FFF2-40B4-BE49-F238E27FC236}">
                <a16:creationId xmlns:a16="http://schemas.microsoft.com/office/drawing/2014/main" id="{4A66A3D3-FE14-C698-437D-20AEB356D1D7}"/>
              </a:ext>
            </a:extLst>
          </p:cNvPr>
          <p:cNvSpPr/>
          <p:nvPr/>
        </p:nvSpPr>
        <p:spPr>
          <a:xfrm>
            <a:off x="7532574" y="2188394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直方体 4">
            <a:extLst>
              <a:ext uri="{FF2B5EF4-FFF2-40B4-BE49-F238E27FC236}">
                <a16:creationId xmlns:a16="http://schemas.microsoft.com/office/drawing/2014/main" id="{5397F3BF-F9F8-4FD4-2BC1-18C1022D612F}"/>
              </a:ext>
            </a:extLst>
          </p:cNvPr>
          <p:cNvSpPr/>
          <p:nvPr/>
        </p:nvSpPr>
        <p:spPr>
          <a:xfrm>
            <a:off x="7406255" y="2318364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直方体 5">
            <a:extLst>
              <a:ext uri="{FF2B5EF4-FFF2-40B4-BE49-F238E27FC236}">
                <a16:creationId xmlns:a16="http://schemas.microsoft.com/office/drawing/2014/main" id="{DD181D8D-CAB2-EFF8-6DDA-5774262F586E}"/>
              </a:ext>
            </a:extLst>
          </p:cNvPr>
          <p:cNvSpPr/>
          <p:nvPr/>
        </p:nvSpPr>
        <p:spPr>
          <a:xfrm>
            <a:off x="7848738" y="2071595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方体 9">
            <a:extLst>
              <a:ext uri="{FF2B5EF4-FFF2-40B4-BE49-F238E27FC236}">
                <a16:creationId xmlns:a16="http://schemas.microsoft.com/office/drawing/2014/main" id="{D01DE438-C752-814B-C89F-7C25CDD5601C}"/>
              </a:ext>
            </a:extLst>
          </p:cNvPr>
          <p:cNvSpPr/>
          <p:nvPr/>
        </p:nvSpPr>
        <p:spPr>
          <a:xfrm>
            <a:off x="7743350" y="2198461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直方体 11">
            <a:extLst>
              <a:ext uri="{FF2B5EF4-FFF2-40B4-BE49-F238E27FC236}">
                <a16:creationId xmlns:a16="http://schemas.microsoft.com/office/drawing/2014/main" id="{6CA67925-A8D7-0DC2-B357-7B56339B966D}"/>
              </a:ext>
            </a:extLst>
          </p:cNvPr>
          <p:cNvSpPr/>
          <p:nvPr/>
        </p:nvSpPr>
        <p:spPr>
          <a:xfrm>
            <a:off x="7617031" y="2328431"/>
            <a:ext cx="217251" cy="152400"/>
          </a:xfrm>
          <a:prstGeom prst="cube">
            <a:avLst>
              <a:gd name="adj" fmla="val 53630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59ADEA5-8BA9-BCB9-ECF5-4E8FBEB178BE}"/>
              </a:ext>
            </a:extLst>
          </p:cNvPr>
          <p:cNvSpPr txBox="1"/>
          <p:nvPr/>
        </p:nvSpPr>
        <p:spPr>
          <a:xfrm>
            <a:off x="7405601" y="1640685"/>
            <a:ext cx="1561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/>
              <a:t>ECB2</a:t>
            </a:r>
            <a:r>
              <a:rPr kumimoji="1" lang="ja-JP" altLang="en-US"/>
              <a:t>ライン</a:t>
            </a:r>
            <a:endParaRPr kumimoji="1" lang="en-US" altLang="ja-JP"/>
          </a:p>
        </p:txBody>
      </p:sp>
      <p:sp>
        <p:nvSpPr>
          <p:cNvPr id="29" name="直方体 28">
            <a:extLst>
              <a:ext uri="{FF2B5EF4-FFF2-40B4-BE49-F238E27FC236}">
                <a16:creationId xmlns:a16="http://schemas.microsoft.com/office/drawing/2014/main" id="{6C60DC67-633E-8E02-8046-699A5C0A723D}"/>
              </a:ext>
            </a:extLst>
          </p:cNvPr>
          <p:cNvSpPr/>
          <p:nvPr/>
        </p:nvSpPr>
        <p:spPr>
          <a:xfrm>
            <a:off x="6903040" y="3053200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直方体 36">
            <a:extLst>
              <a:ext uri="{FF2B5EF4-FFF2-40B4-BE49-F238E27FC236}">
                <a16:creationId xmlns:a16="http://schemas.microsoft.com/office/drawing/2014/main" id="{BD58B677-0ABB-6FA3-BD81-5024B3945507}"/>
              </a:ext>
            </a:extLst>
          </p:cNvPr>
          <p:cNvSpPr/>
          <p:nvPr/>
        </p:nvSpPr>
        <p:spPr>
          <a:xfrm>
            <a:off x="7127464" y="3063267"/>
            <a:ext cx="217251" cy="152400"/>
          </a:xfrm>
          <a:prstGeom prst="cube">
            <a:avLst>
              <a:gd name="adj" fmla="val 5363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C4FF9F65-CEF6-3CE6-D66F-B8DED5CC0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176" y="4144226"/>
            <a:ext cx="2357372" cy="2127894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F28E346-2C69-948A-C525-AE7699DF425F}"/>
              </a:ext>
            </a:extLst>
          </p:cNvPr>
          <p:cNvSpPr txBox="1"/>
          <p:nvPr/>
        </p:nvSpPr>
        <p:spPr>
          <a:xfrm>
            <a:off x="306065" y="1159134"/>
            <a:ext cx="167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２代目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027AB8C-12C1-F2AD-4F1E-16BC6481EFD2}"/>
              </a:ext>
            </a:extLst>
          </p:cNvPr>
          <p:cNvSpPr txBox="1"/>
          <p:nvPr/>
        </p:nvSpPr>
        <p:spPr>
          <a:xfrm>
            <a:off x="5469977" y="1134565"/>
            <a:ext cx="115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/>
              <a:t>３代目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405C2D3-62FD-349A-BB19-4953D6528901}"/>
              </a:ext>
            </a:extLst>
          </p:cNvPr>
          <p:cNvSpPr txBox="1"/>
          <p:nvPr/>
        </p:nvSpPr>
        <p:spPr>
          <a:xfrm>
            <a:off x="437045" y="265230"/>
            <a:ext cx="8441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/>
              <a:t>工場レイアウト</a:t>
            </a:r>
          </a:p>
        </p:txBody>
      </p: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2D13A31E-1875-76FA-42BB-60F49D1B66F6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40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164AE8C4-827E-4FCF-B4D2-C06AF3139A76}"/>
              </a:ext>
            </a:extLst>
          </p:cNvPr>
          <p:cNvSpPr/>
          <p:nvPr/>
        </p:nvSpPr>
        <p:spPr>
          <a:xfrm>
            <a:off x="2241864" y="5626382"/>
            <a:ext cx="5381016" cy="88390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9CC8808E-07B1-445D-99F8-00CEA73D16FD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2924355" y="2361935"/>
            <a:ext cx="4730148" cy="19982"/>
          </a:xfrm>
          <a:prstGeom prst="line">
            <a:avLst/>
          </a:prstGeom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6BA1DBC-02B6-477A-844B-55AD89AED629}"/>
              </a:ext>
            </a:extLst>
          </p:cNvPr>
          <p:cNvSpPr/>
          <p:nvPr/>
        </p:nvSpPr>
        <p:spPr>
          <a:xfrm>
            <a:off x="3273728" y="3785808"/>
            <a:ext cx="1328468" cy="5348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3C6EC8A-3CFF-4827-AF16-5264DA82D8D1}"/>
              </a:ext>
            </a:extLst>
          </p:cNvPr>
          <p:cNvSpPr/>
          <p:nvPr/>
        </p:nvSpPr>
        <p:spPr>
          <a:xfrm>
            <a:off x="1587263" y="2100776"/>
            <a:ext cx="1328468" cy="5348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D3EF505-880D-4500-AC9F-23BFB23425EA}"/>
              </a:ext>
            </a:extLst>
          </p:cNvPr>
          <p:cNvSpPr/>
          <p:nvPr/>
        </p:nvSpPr>
        <p:spPr>
          <a:xfrm>
            <a:off x="3266540" y="2100776"/>
            <a:ext cx="1328468" cy="5348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1661D15-AC4F-4680-8C30-175D73F0DBB0}"/>
              </a:ext>
            </a:extLst>
          </p:cNvPr>
          <p:cNvSpPr/>
          <p:nvPr/>
        </p:nvSpPr>
        <p:spPr>
          <a:xfrm>
            <a:off x="5101093" y="2100776"/>
            <a:ext cx="1328468" cy="5348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899460D-3552-4276-81D5-9472AF57752E}"/>
              </a:ext>
            </a:extLst>
          </p:cNvPr>
          <p:cNvSpPr txBox="1"/>
          <p:nvPr/>
        </p:nvSpPr>
        <p:spPr>
          <a:xfrm>
            <a:off x="1647637" y="2200176"/>
            <a:ext cx="1572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IGBT</a:t>
            </a:r>
            <a:r>
              <a:rPr kumimoji="1" lang="ja-JP" altLang="en-US" sz="1600" dirty="0"/>
              <a:t>実装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8AD971-1AE9-48C5-8691-790BB8137579}"/>
              </a:ext>
            </a:extLst>
          </p:cNvPr>
          <p:cNvSpPr txBox="1"/>
          <p:nvPr/>
        </p:nvSpPr>
        <p:spPr>
          <a:xfrm>
            <a:off x="3433319" y="2191953"/>
            <a:ext cx="113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IGBT</a:t>
            </a:r>
            <a:r>
              <a:rPr kumimoji="1" lang="ja-JP" altLang="en-US" sz="1600" dirty="0"/>
              <a:t>接合</a:t>
            </a:r>
            <a:endParaRPr kumimoji="1" lang="en-US" altLang="ja-JP" sz="1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017198-0BC9-44D8-9269-7867992DE1F5}"/>
              </a:ext>
            </a:extLst>
          </p:cNvPr>
          <p:cNvSpPr txBox="1"/>
          <p:nvPr/>
        </p:nvSpPr>
        <p:spPr>
          <a:xfrm>
            <a:off x="5211798" y="2191953"/>
            <a:ext cx="1138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内製</a:t>
            </a:r>
            <a:r>
              <a:rPr kumimoji="1" lang="en-US" altLang="ja-JP" sz="1600" dirty="0"/>
              <a:t>IPM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836AC17-C252-4EB9-80EC-D5A433CABDCD}"/>
              </a:ext>
            </a:extLst>
          </p:cNvPr>
          <p:cNvSpPr/>
          <p:nvPr/>
        </p:nvSpPr>
        <p:spPr>
          <a:xfrm>
            <a:off x="3257914" y="2926288"/>
            <a:ext cx="1328468" cy="5348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669DA6-0A8C-4C6B-83DC-70F960F60823}"/>
              </a:ext>
            </a:extLst>
          </p:cNvPr>
          <p:cNvSpPr txBox="1"/>
          <p:nvPr/>
        </p:nvSpPr>
        <p:spPr>
          <a:xfrm>
            <a:off x="3275165" y="3040276"/>
            <a:ext cx="1352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IPM</a:t>
            </a:r>
            <a:r>
              <a:rPr kumimoji="1" lang="ja-JP" altLang="en-US" sz="1600" dirty="0"/>
              <a:t>基板組立</a:t>
            </a:r>
            <a:endParaRPr kumimoji="1" lang="en-US" altLang="ja-JP" sz="16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693E25B-494E-4FBA-8D94-78D082AC7D2A}"/>
              </a:ext>
            </a:extLst>
          </p:cNvPr>
          <p:cNvSpPr/>
          <p:nvPr/>
        </p:nvSpPr>
        <p:spPr>
          <a:xfrm>
            <a:off x="483080" y="4406001"/>
            <a:ext cx="1705155" cy="879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9A1D28-F45E-49B6-962D-637F56D3D064}"/>
              </a:ext>
            </a:extLst>
          </p:cNvPr>
          <p:cNvSpPr txBox="1"/>
          <p:nvPr/>
        </p:nvSpPr>
        <p:spPr>
          <a:xfrm>
            <a:off x="569343" y="4570368"/>
            <a:ext cx="170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基板表面実装</a:t>
            </a:r>
            <a:endParaRPr kumimoji="1" lang="en-US" altLang="ja-JP" sz="1600" dirty="0"/>
          </a:p>
          <a:p>
            <a:r>
              <a:rPr kumimoji="1" lang="ja-JP" altLang="en-US" sz="1600" dirty="0"/>
              <a:t>汎用ライン</a:t>
            </a:r>
            <a:endParaRPr kumimoji="1" lang="en-US" altLang="ja-JP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EEE2D5F-FAAD-4AD1-82B1-CA2525EDF313}"/>
              </a:ext>
            </a:extLst>
          </p:cNvPr>
          <p:cNvSpPr txBox="1"/>
          <p:nvPr/>
        </p:nvSpPr>
        <p:spPr>
          <a:xfrm>
            <a:off x="3266540" y="3785808"/>
            <a:ext cx="1130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モータ</a:t>
            </a:r>
            <a:r>
              <a:rPr kumimoji="1" lang="en-US" altLang="ja-JP" sz="1600" dirty="0"/>
              <a:t>ECU</a:t>
            </a:r>
          </a:p>
          <a:p>
            <a:r>
              <a:rPr kumimoji="1" lang="ja-JP" altLang="en-US" sz="1600" dirty="0"/>
              <a:t>基板組立</a:t>
            </a:r>
            <a:endParaRPr kumimoji="1" lang="en-US" altLang="ja-JP" sz="1600" dirty="0"/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668C52A1-D296-43F1-AD50-B6D23C400267}"/>
              </a:ext>
            </a:extLst>
          </p:cNvPr>
          <p:cNvSpPr/>
          <p:nvPr/>
        </p:nvSpPr>
        <p:spPr>
          <a:xfrm>
            <a:off x="2192010" y="3235411"/>
            <a:ext cx="1112807" cy="1406105"/>
          </a:xfrm>
          <a:custGeom>
            <a:avLst/>
            <a:gdLst>
              <a:gd name="connsiteX0" fmla="*/ 0 w 1112807"/>
              <a:gd name="connsiteY0" fmla="*/ 1406105 h 1406105"/>
              <a:gd name="connsiteX1" fmla="*/ 345056 w 1112807"/>
              <a:gd name="connsiteY1" fmla="*/ 1406105 h 1406105"/>
              <a:gd name="connsiteX2" fmla="*/ 345056 w 1112807"/>
              <a:gd name="connsiteY2" fmla="*/ 0 h 1406105"/>
              <a:gd name="connsiteX3" fmla="*/ 1112807 w 1112807"/>
              <a:gd name="connsiteY3" fmla="*/ 0 h 140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807" h="1406105">
                <a:moveTo>
                  <a:pt x="0" y="1406105"/>
                </a:moveTo>
                <a:lnTo>
                  <a:pt x="345056" y="1406105"/>
                </a:lnTo>
                <a:lnTo>
                  <a:pt x="345056" y="0"/>
                </a:lnTo>
                <a:lnTo>
                  <a:pt x="1112807" y="0"/>
                </a:ln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D77ED6BC-1990-4C40-A3E2-4F8FD76365C3}"/>
              </a:ext>
            </a:extLst>
          </p:cNvPr>
          <p:cNvSpPr/>
          <p:nvPr/>
        </p:nvSpPr>
        <p:spPr>
          <a:xfrm>
            <a:off x="2199197" y="4070241"/>
            <a:ext cx="1112808" cy="974785"/>
          </a:xfrm>
          <a:custGeom>
            <a:avLst/>
            <a:gdLst>
              <a:gd name="connsiteX0" fmla="*/ 0 w 1112808"/>
              <a:gd name="connsiteY0" fmla="*/ 974785 h 974785"/>
              <a:gd name="connsiteX1" fmla="*/ 552091 w 1112808"/>
              <a:gd name="connsiteY1" fmla="*/ 974785 h 974785"/>
              <a:gd name="connsiteX2" fmla="*/ 552091 w 1112808"/>
              <a:gd name="connsiteY2" fmla="*/ 0 h 974785"/>
              <a:gd name="connsiteX3" fmla="*/ 1112808 w 1112808"/>
              <a:gd name="connsiteY3" fmla="*/ 0 h 9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808" h="974785">
                <a:moveTo>
                  <a:pt x="0" y="974785"/>
                </a:moveTo>
                <a:lnTo>
                  <a:pt x="552091" y="974785"/>
                </a:lnTo>
                <a:lnTo>
                  <a:pt x="552091" y="0"/>
                </a:lnTo>
                <a:lnTo>
                  <a:pt x="1112808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AF4EAF-0C37-4CCC-BBB9-5FA83FB6EF5F}"/>
              </a:ext>
            </a:extLst>
          </p:cNvPr>
          <p:cNvSpPr/>
          <p:nvPr/>
        </p:nvSpPr>
        <p:spPr>
          <a:xfrm>
            <a:off x="7622880" y="2100776"/>
            <a:ext cx="1328468" cy="5348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A1C16557-44F1-4CC3-A20C-AD359E153B5D}"/>
              </a:ext>
            </a:extLst>
          </p:cNvPr>
          <p:cNvSpPr/>
          <p:nvPr/>
        </p:nvSpPr>
        <p:spPr>
          <a:xfrm>
            <a:off x="451450" y="3125512"/>
            <a:ext cx="1705155" cy="8798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EC7F13E-52AD-436F-B6C4-E90B5EC43041}"/>
              </a:ext>
            </a:extLst>
          </p:cNvPr>
          <p:cNvSpPr txBox="1"/>
          <p:nvPr/>
        </p:nvSpPr>
        <p:spPr>
          <a:xfrm>
            <a:off x="648419" y="3411423"/>
            <a:ext cx="1705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半導体工場</a:t>
            </a:r>
            <a:endParaRPr kumimoji="1" lang="en-US" altLang="ja-JP" sz="1600" dirty="0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F6507B5D-892E-4353-8CE1-E8034D9B1735}"/>
              </a:ext>
            </a:extLst>
          </p:cNvPr>
          <p:cNvCxnSpPr>
            <a:stCxn id="22" idx="2"/>
          </p:cNvCxnSpPr>
          <p:nvPr/>
        </p:nvCxnSpPr>
        <p:spPr>
          <a:xfrm flipH="1">
            <a:off x="1304027" y="4005406"/>
            <a:ext cx="1" cy="29858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F3B7DC96-7C5A-45C7-AA04-E75D914ADFA9}"/>
              </a:ext>
            </a:extLst>
          </p:cNvPr>
          <p:cNvSpPr/>
          <p:nvPr/>
        </p:nvSpPr>
        <p:spPr>
          <a:xfrm>
            <a:off x="1319844" y="2516816"/>
            <a:ext cx="241540" cy="621102"/>
          </a:xfrm>
          <a:custGeom>
            <a:avLst/>
            <a:gdLst>
              <a:gd name="connsiteX0" fmla="*/ 0 w 241540"/>
              <a:gd name="connsiteY0" fmla="*/ 621102 h 621102"/>
              <a:gd name="connsiteX1" fmla="*/ 0 w 241540"/>
              <a:gd name="connsiteY1" fmla="*/ 0 h 621102"/>
              <a:gd name="connsiteX2" fmla="*/ 241540 w 241540"/>
              <a:gd name="connsiteY2" fmla="*/ 0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540" h="621102">
                <a:moveTo>
                  <a:pt x="0" y="621102"/>
                </a:moveTo>
                <a:lnTo>
                  <a:pt x="0" y="0"/>
                </a:lnTo>
                <a:lnTo>
                  <a:pt x="241540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8A760D0-80AB-437F-AE5E-6A7874B5CE25}"/>
              </a:ext>
            </a:extLst>
          </p:cNvPr>
          <p:cNvSpPr/>
          <p:nvPr/>
        </p:nvSpPr>
        <p:spPr>
          <a:xfrm>
            <a:off x="451449" y="1363697"/>
            <a:ext cx="1705155" cy="3939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269A124-8E1A-4963-92F5-4A869B934928}"/>
              </a:ext>
            </a:extLst>
          </p:cNvPr>
          <p:cNvSpPr txBox="1"/>
          <p:nvPr/>
        </p:nvSpPr>
        <p:spPr>
          <a:xfrm>
            <a:off x="588036" y="1407262"/>
            <a:ext cx="1705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冷却器ライン</a:t>
            </a:r>
            <a:endParaRPr kumimoji="1" lang="en-US" altLang="ja-JP" sz="1600" dirty="0"/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41635034-7000-4000-9DDD-4BBBB0917140}"/>
              </a:ext>
            </a:extLst>
          </p:cNvPr>
          <p:cNvSpPr/>
          <p:nvPr/>
        </p:nvSpPr>
        <p:spPr>
          <a:xfrm flipV="1">
            <a:off x="1335657" y="1753230"/>
            <a:ext cx="251606" cy="505513"/>
          </a:xfrm>
          <a:custGeom>
            <a:avLst/>
            <a:gdLst>
              <a:gd name="connsiteX0" fmla="*/ 0 w 241540"/>
              <a:gd name="connsiteY0" fmla="*/ 621102 h 621102"/>
              <a:gd name="connsiteX1" fmla="*/ 0 w 241540"/>
              <a:gd name="connsiteY1" fmla="*/ 0 h 621102"/>
              <a:gd name="connsiteX2" fmla="*/ 241540 w 241540"/>
              <a:gd name="connsiteY2" fmla="*/ 0 h 62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1540" h="621102">
                <a:moveTo>
                  <a:pt x="0" y="621102"/>
                </a:moveTo>
                <a:lnTo>
                  <a:pt x="0" y="0"/>
                </a:lnTo>
                <a:lnTo>
                  <a:pt x="241540" y="0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05BA763A-042F-46DB-A275-4B5B09A6608D}"/>
              </a:ext>
            </a:extLst>
          </p:cNvPr>
          <p:cNvSpPr/>
          <p:nvPr/>
        </p:nvSpPr>
        <p:spPr>
          <a:xfrm>
            <a:off x="4628076" y="2530507"/>
            <a:ext cx="2953110" cy="1535502"/>
          </a:xfrm>
          <a:custGeom>
            <a:avLst/>
            <a:gdLst>
              <a:gd name="connsiteX0" fmla="*/ 0 w 2113472"/>
              <a:gd name="connsiteY0" fmla="*/ 1535502 h 1535502"/>
              <a:gd name="connsiteX1" fmla="*/ 1871932 w 2113472"/>
              <a:gd name="connsiteY1" fmla="*/ 1535502 h 1535502"/>
              <a:gd name="connsiteX2" fmla="*/ 1871932 w 2113472"/>
              <a:gd name="connsiteY2" fmla="*/ 0 h 1535502"/>
              <a:gd name="connsiteX3" fmla="*/ 2113472 w 2113472"/>
              <a:gd name="connsiteY3" fmla="*/ 0 h 1535502"/>
              <a:gd name="connsiteX0" fmla="*/ 0 w 3010451"/>
              <a:gd name="connsiteY0" fmla="*/ 1561381 h 1561381"/>
              <a:gd name="connsiteX1" fmla="*/ 2768911 w 3010451"/>
              <a:gd name="connsiteY1" fmla="*/ 1535502 h 1561381"/>
              <a:gd name="connsiteX2" fmla="*/ 2768911 w 3010451"/>
              <a:gd name="connsiteY2" fmla="*/ 0 h 1561381"/>
              <a:gd name="connsiteX3" fmla="*/ 3010451 w 3010451"/>
              <a:gd name="connsiteY3" fmla="*/ 0 h 1561381"/>
              <a:gd name="connsiteX0" fmla="*/ 0 w 3010451"/>
              <a:gd name="connsiteY0" fmla="*/ 1544128 h 1544128"/>
              <a:gd name="connsiteX1" fmla="*/ 2768911 w 3010451"/>
              <a:gd name="connsiteY1" fmla="*/ 1535502 h 1544128"/>
              <a:gd name="connsiteX2" fmla="*/ 2768911 w 3010451"/>
              <a:gd name="connsiteY2" fmla="*/ 0 h 1544128"/>
              <a:gd name="connsiteX3" fmla="*/ 3010451 w 3010451"/>
              <a:gd name="connsiteY3" fmla="*/ 0 h 1544128"/>
              <a:gd name="connsiteX0" fmla="*/ 0 w 3010451"/>
              <a:gd name="connsiteY0" fmla="*/ 1535502 h 1535502"/>
              <a:gd name="connsiteX1" fmla="*/ 2768911 w 3010451"/>
              <a:gd name="connsiteY1" fmla="*/ 1535502 h 1535502"/>
              <a:gd name="connsiteX2" fmla="*/ 2768911 w 3010451"/>
              <a:gd name="connsiteY2" fmla="*/ 0 h 1535502"/>
              <a:gd name="connsiteX3" fmla="*/ 3010451 w 3010451"/>
              <a:gd name="connsiteY3" fmla="*/ 0 h 153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0451" h="1535502">
                <a:moveTo>
                  <a:pt x="0" y="1535502"/>
                </a:moveTo>
                <a:lnTo>
                  <a:pt x="2768911" y="1535502"/>
                </a:lnTo>
                <a:lnTo>
                  <a:pt x="2768911" y="0"/>
                </a:lnTo>
                <a:lnTo>
                  <a:pt x="3010451" y="0"/>
                </a:lnTo>
              </a:path>
            </a:pathLst>
          </a:custGeom>
          <a:noFill/>
          <a:ln w="952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C338A75-E82C-4A54-BCF1-9FB3EA530B74}"/>
              </a:ext>
            </a:extLst>
          </p:cNvPr>
          <p:cNvSpPr txBox="1"/>
          <p:nvPr/>
        </p:nvSpPr>
        <p:spPr>
          <a:xfrm>
            <a:off x="7654503" y="2192658"/>
            <a:ext cx="1562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メイン組付</a:t>
            </a:r>
            <a:endParaRPr kumimoji="1" lang="en-US" altLang="ja-JP" sz="16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E1C0BD3-E829-48E0-832C-71A913FEFDA2}"/>
              </a:ext>
            </a:extLst>
          </p:cNvPr>
          <p:cNvSpPr txBox="1"/>
          <p:nvPr/>
        </p:nvSpPr>
        <p:spPr>
          <a:xfrm>
            <a:off x="110448" y="2085921"/>
            <a:ext cx="103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三菱電機</a:t>
            </a:r>
            <a:r>
              <a:rPr kumimoji="1" lang="en-US" altLang="ja-JP" sz="1600" dirty="0"/>
              <a:t>IGBT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8A5FDBB8-F75A-42D8-8627-A883EFB41975}"/>
              </a:ext>
            </a:extLst>
          </p:cNvPr>
          <p:cNvCxnSpPr>
            <a:cxnSpLocks/>
          </p:cNvCxnSpPr>
          <p:nvPr/>
        </p:nvCxnSpPr>
        <p:spPr>
          <a:xfrm flipV="1">
            <a:off x="1059846" y="2396861"/>
            <a:ext cx="511599" cy="2972"/>
          </a:xfrm>
          <a:prstGeom prst="line">
            <a:avLst/>
          </a:prstGeom>
          <a:ln w="952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30A2709-E2CA-4AED-9CF8-BA513233120E}"/>
              </a:ext>
            </a:extLst>
          </p:cNvPr>
          <p:cNvSpPr/>
          <p:nvPr/>
        </p:nvSpPr>
        <p:spPr>
          <a:xfrm>
            <a:off x="3049454" y="463788"/>
            <a:ext cx="677181" cy="307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9CBB6E2-F3EE-42DC-B304-BEA2A034D2D5}"/>
              </a:ext>
            </a:extLst>
          </p:cNvPr>
          <p:cNvSpPr/>
          <p:nvPr/>
        </p:nvSpPr>
        <p:spPr>
          <a:xfrm>
            <a:off x="4017771" y="472726"/>
            <a:ext cx="685809" cy="3079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1A14401-50C8-435B-95B4-3E6B2D53F646}"/>
              </a:ext>
            </a:extLst>
          </p:cNvPr>
          <p:cNvSpPr txBox="1"/>
          <p:nvPr/>
        </p:nvSpPr>
        <p:spPr>
          <a:xfrm>
            <a:off x="4017772" y="466159"/>
            <a:ext cx="746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自働</a:t>
            </a:r>
            <a:endParaRPr kumimoji="1" lang="en-US" altLang="ja-JP" sz="1400" dirty="0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4250D6E-F667-4DF6-819E-DDCB5AC55F85}"/>
              </a:ext>
            </a:extLst>
          </p:cNvPr>
          <p:cNvSpPr txBox="1"/>
          <p:nvPr/>
        </p:nvSpPr>
        <p:spPr>
          <a:xfrm>
            <a:off x="3002009" y="463788"/>
            <a:ext cx="841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手作業</a:t>
            </a:r>
            <a:endParaRPr kumimoji="1" lang="en-US" altLang="ja-JP" sz="1400" dirty="0"/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BBFCF08-42F4-41B9-8FA0-935A45719877}"/>
              </a:ext>
            </a:extLst>
          </p:cNvPr>
          <p:cNvSpPr txBox="1"/>
          <p:nvPr/>
        </p:nvSpPr>
        <p:spPr>
          <a:xfrm>
            <a:off x="6163587" y="1089419"/>
            <a:ext cx="2123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DC-DC</a:t>
            </a:r>
            <a:r>
              <a:rPr kumimoji="1" lang="ja-JP" altLang="en-US" sz="1600" dirty="0"/>
              <a:t> </a:t>
            </a:r>
            <a:r>
              <a:rPr kumimoji="1" lang="en-US" altLang="ja-JP" sz="1600" dirty="0"/>
              <a:t>S/A</a:t>
            </a:r>
          </a:p>
          <a:p>
            <a:r>
              <a:rPr kumimoji="1" lang="ja-JP" altLang="en-US" sz="1600"/>
              <a:t>ケース</a:t>
            </a:r>
            <a:r>
              <a:rPr kumimoji="1" lang="en-US" altLang="ja-JP" sz="1600"/>
              <a:t>S</a:t>
            </a:r>
            <a:r>
              <a:rPr kumimoji="1" lang="en-US" altLang="ja-JP" sz="1600" dirty="0"/>
              <a:t>/A</a:t>
            </a:r>
          </a:p>
        </p:txBody>
      </p:sp>
      <p:sp>
        <p:nvSpPr>
          <p:cNvPr id="47" name="フリーフォーム: 図形 46">
            <a:extLst>
              <a:ext uri="{FF2B5EF4-FFF2-40B4-BE49-F238E27FC236}">
                <a16:creationId xmlns:a16="http://schemas.microsoft.com/office/drawing/2014/main" id="{D70D89A0-6516-4B7E-9F69-17755716C7AE}"/>
              </a:ext>
            </a:extLst>
          </p:cNvPr>
          <p:cNvSpPr/>
          <p:nvPr/>
        </p:nvSpPr>
        <p:spPr>
          <a:xfrm>
            <a:off x="7200736" y="1355511"/>
            <a:ext cx="380450" cy="903232"/>
          </a:xfrm>
          <a:custGeom>
            <a:avLst/>
            <a:gdLst>
              <a:gd name="connsiteX0" fmla="*/ 0 w 301925"/>
              <a:gd name="connsiteY0" fmla="*/ 0 h 422694"/>
              <a:gd name="connsiteX1" fmla="*/ 86264 w 301925"/>
              <a:gd name="connsiteY1" fmla="*/ 0 h 422694"/>
              <a:gd name="connsiteX2" fmla="*/ 86264 w 301925"/>
              <a:gd name="connsiteY2" fmla="*/ 422694 h 422694"/>
              <a:gd name="connsiteX3" fmla="*/ 301925 w 301925"/>
              <a:gd name="connsiteY3" fmla="*/ 422694 h 42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925" h="422694">
                <a:moveTo>
                  <a:pt x="0" y="0"/>
                </a:moveTo>
                <a:lnTo>
                  <a:pt x="86264" y="0"/>
                </a:lnTo>
                <a:lnTo>
                  <a:pt x="86264" y="422694"/>
                </a:lnTo>
                <a:lnTo>
                  <a:pt x="301925" y="422694"/>
                </a:ln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フリーフォーム: 図形 58">
            <a:extLst>
              <a:ext uri="{FF2B5EF4-FFF2-40B4-BE49-F238E27FC236}">
                <a16:creationId xmlns:a16="http://schemas.microsoft.com/office/drawing/2014/main" id="{EC9FBFBA-54A2-406F-86B5-3973EE698AF8}"/>
              </a:ext>
            </a:extLst>
          </p:cNvPr>
          <p:cNvSpPr/>
          <p:nvPr/>
        </p:nvSpPr>
        <p:spPr>
          <a:xfrm>
            <a:off x="4606506" y="2577201"/>
            <a:ext cx="465826" cy="612476"/>
          </a:xfrm>
          <a:custGeom>
            <a:avLst/>
            <a:gdLst>
              <a:gd name="connsiteX0" fmla="*/ 0 w 1216324"/>
              <a:gd name="connsiteY0" fmla="*/ 612476 h 612476"/>
              <a:gd name="connsiteX1" fmla="*/ 0 w 1216324"/>
              <a:gd name="connsiteY1" fmla="*/ 612476 h 612476"/>
              <a:gd name="connsiteX2" fmla="*/ 733245 w 1216324"/>
              <a:gd name="connsiteY2" fmla="*/ 612476 h 612476"/>
              <a:gd name="connsiteX3" fmla="*/ 733245 w 1216324"/>
              <a:gd name="connsiteY3" fmla="*/ 0 h 612476"/>
              <a:gd name="connsiteX4" fmla="*/ 1216324 w 1216324"/>
              <a:gd name="connsiteY4" fmla="*/ 0 h 6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324" h="612476">
                <a:moveTo>
                  <a:pt x="0" y="612476"/>
                </a:moveTo>
                <a:lnTo>
                  <a:pt x="0" y="612476"/>
                </a:lnTo>
                <a:lnTo>
                  <a:pt x="733245" y="612476"/>
                </a:lnTo>
                <a:lnTo>
                  <a:pt x="733245" y="0"/>
                </a:lnTo>
                <a:lnTo>
                  <a:pt x="121632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吹き出し: 角を丸めた四角形 62">
            <a:extLst>
              <a:ext uri="{FF2B5EF4-FFF2-40B4-BE49-F238E27FC236}">
                <a16:creationId xmlns:a16="http://schemas.microsoft.com/office/drawing/2014/main" id="{4BEB3560-2C51-4591-B5B5-753E268042FA}"/>
              </a:ext>
            </a:extLst>
          </p:cNvPr>
          <p:cNvSpPr/>
          <p:nvPr/>
        </p:nvSpPr>
        <p:spPr>
          <a:xfrm>
            <a:off x="2924355" y="1065140"/>
            <a:ext cx="1981201" cy="802131"/>
          </a:xfrm>
          <a:prstGeom prst="wedgeRoundRectCallout">
            <a:avLst>
              <a:gd name="adj1" fmla="val -20833"/>
              <a:gd name="adj2" fmla="val 7423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0B7773B-58DA-4D90-9B35-424A43BEE82A}"/>
              </a:ext>
            </a:extLst>
          </p:cNvPr>
          <p:cNvSpPr txBox="1"/>
          <p:nvPr/>
        </p:nvSpPr>
        <p:spPr>
          <a:xfrm>
            <a:off x="3017113" y="1171157"/>
            <a:ext cx="1841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002060"/>
                </a:solidFill>
              </a:rPr>
              <a:t>長時間停止が多い</a:t>
            </a:r>
            <a:endParaRPr kumimoji="1" lang="en-US" altLang="ja-JP" sz="1600" b="1" dirty="0">
              <a:solidFill>
                <a:srgbClr val="002060"/>
              </a:solidFill>
            </a:endParaRPr>
          </a:p>
          <a:p>
            <a:r>
              <a:rPr kumimoji="1" lang="ja-JP" altLang="en-US" sz="1600" b="1" dirty="0">
                <a:solidFill>
                  <a:srgbClr val="002060"/>
                </a:solidFill>
              </a:rPr>
              <a:t>ネック工程</a:t>
            </a:r>
            <a:endParaRPr kumimoji="1" lang="en-US" altLang="ja-JP" sz="1600" b="1" dirty="0">
              <a:solidFill>
                <a:srgbClr val="002060"/>
              </a:solidFill>
            </a:endParaRP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392C053D-D8B4-4896-AEFF-36C333EAD029}"/>
              </a:ext>
            </a:extLst>
          </p:cNvPr>
          <p:cNvSpPr/>
          <p:nvPr/>
        </p:nvSpPr>
        <p:spPr>
          <a:xfrm>
            <a:off x="3060942" y="1949250"/>
            <a:ext cx="3449729" cy="85900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41A03CA-1EB6-45E5-91F5-7BBB6DBABF4B}"/>
              </a:ext>
            </a:extLst>
          </p:cNvPr>
          <p:cNvSpPr txBox="1"/>
          <p:nvPr/>
        </p:nvSpPr>
        <p:spPr>
          <a:xfrm>
            <a:off x="5189692" y="2823380"/>
            <a:ext cx="1631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solidFill>
                  <a:srgbClr val="002060"/>
                </a:solidFill>
              </a:rPr>
              <a:t>パレットが循環</a:t>
            </a:r>
            <a:endParaRPr kumimoji="1" lang="en-US" altLang="ja-JP" sz="1200" b="1" dirty="0">
              <a:solidFill>
                <a:srgbClr val="002060"/>
              </a:solidFill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122BF0AA-E239-4172-AD7E-F60FE9365844}"/>
              </a:ext>
            </a:extLst>
          </p:cNvPr>
          <p:cNvSpPr txBox="1"/>
          <p:nvPr/>
        </p:nvSpPr>
        <p:spPr>
          <a:xfrm>
            <a:off x="5106071" y="3060449"/>
            <a:ext cx="1649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内製</a:t>
            </a:r>
            <a:r>
              <a:rPr kumimoji="1" lang="en-US" altLang="ja-JP" sz="1600" dirty="0"/>
              <a:t>IPM</a:t>
            </a:r>
          </a:p>
          <a:p>
            <a:r>
              <a:rPr kumimoji="1" lang="ja-JP" altLang="en-US" sz="1600" dirty="0"/>
              <a:t>非常在庫化</a:t>
            </a:r>
            <a:endParaRPr kumimoji="1" lang="en-US" altLang="ja-JP" sz="1600" dirty="0"/>
          </a:p>
          <a:p>
            <a:r>
              <a:rPr kumimoji="1" lang="ja-JP" altLang="en-US" sz="1600" dirty="0"/>
              <a:t>（</a:t>
            </a:r>
            <a:r>
              <a:rPr kumimoji="1" lang="en-US" altLang="ja-JP" sz="1600" dirty="0"/>
              <a:t>2000</a:t>
            </a:r>
            <a:r>
              <a:rPr kumimoji="1" lang="ja-JP" altLang="en-US" sz="1600" dirty="0"/>
              <a:t>個目標）</a:t>
            </a:r>
            <a:endParaRPr kumimoji="1" lang="en-US" altLang="ja-JP" sz="16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C4951D53-98ED-496C-8F8E-49777DA06532}"/>
              </a:ext>
            </a:extLst>
          </p:cNvPr>
          <p:cNvSpPr txBox="1"/>
          <p:nvPr/>
        </p:nvSpPr>
        <p:spPr>
          <a:xfrm>
            <a:off x="5101093" y="331974"/>
            <a:ext cx="2695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生産調査部（</a:t>
            </a:r>
            <a:r>
              <a:rPr kumimoji="1" lang="en-US" altLang="ja-JP" sz="1400" dirty="0"/>
              <a:t>TPS</a:t>
            </a:r>
            <a:r>
              <a:rPr kumimoji="1" lang="ja-JP" altLang="en-US" sz="1400" dirty="0"/>
              <a:t>）３名常駐するも手も足も出ない</a:t>
            </a:r>
            <a:endParaRPr kumimoji="1" lang="en-US" altLang="ja-JP" sz="14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11833C5-5DBD-4421-9161-B07EFDB89D4E}"/>
              </a:ext>
            </a:extLst>
          </p:cNvPr>
          <p:cNvSpPr txBox="1"/>
          <p:nvPr/>
        </p:nvSpPr>
        <p:spPr>
          <a:xfrm>
            <a:off x="2334777" y="5727744"/>
            <a:ext cx="61295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dirty="0"/>
              <a:t>いきなりピンと張ったラインの立ち上げは無茶</a:t>
            </a:r>
            <a:endParaRPr kumimoji="1" lang="en-US" altLang="ja-JP" sz="1800" dirty="0"/>
          </a:p>
          <a:p>
            <a:r>
              <a:rPr kumimoji="1" lang="ja-JP" altLang="en-US" dirty="0"/>
              <a:t>作業者の習熟に合わせ少しずつ張っていくべき</a:t>
            </a:r>
            <a:endParaRPr kumimoji="1" lang="en-US" altLang="ja-JP" sz="18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FC222936-2189-4CF8-8E60-45872B26EB67}"/>
              </a:ext>
            </a:extLst>
          </p:cNvPr>
          <p:cNvCxnSpPr>
            <a:stCxn id="68" idx="1"/>
          </p:cNvCxnSpPr>
          <p:nvPr/>
        </p:nvCxnSpPr>
        <p:spPr>
          <a:xfrm flipH="1">
            <a:off x="4763966" y="593584"/>
            <a:ext cx="337127" cy="555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D75B3FB-ECE2-4915-A780-F46BB0DCA4D2}"/>
              </a:ext>
            </a:extLst>
          </p:cNvPr>
          <p:cNvSpPr txBox="1"/>
          <p:nvPr/>
        </p:nvSpPr>
        <p:spPr>
          <a:xfrm>
            <a:off x="3864172" y="4577539"/>
            <a:ext cx="2695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対策は手持ちを増やすの</a:t>
            </a:r>
            <a:endParaRPr kumimoji="1" lang="en-US" altLang="ja-JP" sz="1600" dirty="0"/>
          </a:p>
          <a:p>
            <a:r>
              <a:rPr kumimoji="1" lang="ja-JP" altLang="en-US" sz="1600" dirty="0"/>
              <a:t>設備のサイクルアップなど</a:t>
            </a:r>
            <a:r>
              <a:rPr kumimoji="1" lang="en-US" altLang="ja-JP" sz="1600" dirty="0"/>
              <a:t>TPS</a:t>
            </a:r>
            <a:r>
              <a:rPr kumimoji="1" lang="ja-JP" altLang="en-US" sz="1600" dirty="0"/>
              <a:t>の邪道ばかり</a:t>
            </a:r>
            <a:endParaRPr kumimoji="1" lang="en-US" altLang="ja-JP" sz="1600" dirty="0"/>
          </a:p>
        </p:txBody>
      </p:sp>
      <p:sp>
        <p:nvSpPr>
          <p:cNvPr id="49" name="吹き出し: 角を丸めた四角形 48">
            <a:extLst>
              <a:ext uri="{FF2B5EF4-FFF2-40B4-BE49-F238E27FC236}">
                <a16:creationId xmlns:a16="http://schemas.microsoft.com/office/drawing/2014/main" id="{FB5D69B9-C3C2-438E-9C1E-8584E165987B}"/>
              </a:ext>
            </a:extLst>
          </p:cNvPr>
          <p:cNvSpPr/>
          <p:nvPr/>
        </p:nvSpPr>
        <p:spPr>
          <a:xfrm>
            <a:off x="6626813" y="3389465"/>
            <a:ext cx="2279601" cy="1741461"/>
          </a:xfrm>
          <a:prstGeom prst="wedgeRoundRectCallout">
            <a:avLst>
              <a:gd name="adj1" fmla="val 22358"/>
              <a:gd name="adj2" fmla="val -9219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D91AA4DF-7716-42EE-AF89-A5A4DB530BFD}"/>
              </a:ext>
            </a:extLst>
          </p:cNvPr>
          <p:cNvSpPr txBox="1"/>
          <p:nvPr/>
        </p:nvSpPr>
        <p:spPr>
          <a:xfrm>
            <a:off x="6753125" y="3499025"/>
            <a:ext cx="21962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600" b="1" dirty="0"/>
              <a:t>ネック工程に隠れているが実は作業が間に合っていない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標準手持ちが最小化され、タッチゾーンで呼吸が合わない</a:t>
            </a:r>
            <a:endParaRPr kumimoji="1" lang="en-US" altLang="ja-JP" sz="1600" b="1" dirty="0"/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04FDCCD1-DB09-4451-BA91-6E0588A9E3FB}"/>
              </a:ext>
            </a:extLst>
          </p:cNvPr>
          <p:cNvCxnSpPr>
            <a:cxnSpLocks/>
          </p:cNvCxnSpPr>
          <p:nvPr/>
        </p:nvCxnSpPr>
        <p:spPr>
          <a:xfrm flipV="1">
            <a:off x="6294571" y="4517640"/>
            <a:ext cx="507142" cy="2543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EC8AF56-8777-462E-8809-1D5F29B63587}"/>
              </a:ext>
            </a:extLst>
          </p:cNvPr>
          <p:cNvSpPr txBox="1"/>
          <p:nvPr/>
        </p:nvSpPr>
        <p:spPr>
          <a:xfrm>
            <a:off x="1323662" y="2706172"/>
            <a:ext cx="1031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内製</a:t>
            </a:r>
            <a:r>
              <a:rPr kumimoji="1" lang="en-US" altLang="ja-JP" sz="1600" dirty="0"/>
              <a:t>IGBT</a:t>
            </a: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BFE85429-6679-4DA6-BCB8-6EEF470CAC3B}"/>
              </a:ext>
            </a:extLst>
          </p:cNvPr>
          <p:cNvSpPr txBox="1"/>
          <p:nvPr/>
        </p:nvSpPr>
        <p:spPr>
          <a:xfrm>
            <a:off x="1369620" y="4016441"/>
            <a:ext cx="1031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内製</a:t>
            </a:r>
            <a:r>
              <a:rPr kumimoji="1" lang="en-US" altLang="ja-JP" sz="1600" dirty="0"/>
              <a:t>IC</a:t>
            </a:r>
          </a:p>
        </p:txBody>
      </p:sp>
    </p:spTree>
    <p:extLst>
      <p:ext uri="{BB962C8B-B14F-4D97-AF65-F5344CB8AC3E}">
        <p14:creationId xmlns:p14="http://schemas.microsoft.com/office/powerpoint/2010/main" val="254650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8" grpId="0"/>
      <p:bldP spid="54" grpId="0"/>
      <p:bldP spid="49" grpId="0" animBg="1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FFEA964E-E413-716D-41E5-CE95C5FE9999}"/>
              </a:ext>
            </a:extLst>
          </p:cNvPr>
          <p:cNvCxnSpPr>
            <a:cxnSpLocks/>
          </p:cNvCxnSpPr>
          <p:nvPr/>
        </p:nvCxnSpPr>
        <p:spPr>
          <a:xfrm>
            <a:off x="796834" y="2312124"/>
            <a:ext cx="5969726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2711137-D64F-D189-F5D4-01BF86A5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DA65D-BA49-41A3-8CA3-2EEE4CF4592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9690C0-B1C9-6F0F-3A3D-69DDD1F9C5D0}"/>
              </a:ext>
            </a:extLst>
          </p:cNvPr>
          <p:cNvSpPr/>
          <p:nvPr/>
        </p:nvSpPr>
        <p:spPr>
          <a:xfrm>
            <a:off x="1371600" y="1998618"/>
            <a:ext cx="1358537" cy="6270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5F8A0C9-E8A9-E097-95E6-4A96F3E9565E}"/>
              </a:ext>
            </a:extLst>
          </p:cNvPr>
          <p:cNvSpPr/>
          <p:nvPr/>
        </p:nvSpPr>
        <p:spPr>
          <a:xfrm>
            <a:off x="3034937" y="1998618"/>
            <a:ext cx="1358537" cy="6270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CDCC0E-06CF-08DE-A98A-1550B6A0966D}"/>
              </a:ext>
            </a:extLst>
          </p:cNvPr>
          <p:cNvSpPr/>
          <p:nvPr/>
        </p:nvSpPr>
        <p:spPr>
          <a:xfrm>
            <a:off x="4698274" y="1998617"/>
            <a:ext cx="1358537" cy="6270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1D589E-1CC3-1402-A516-9F1D7C3CC2D5}"/>
              </a:ext>
            </a:extLst>
          </p:cNvPr>
          <p:cNvSpPr txBox="1"/>
          <p:nvPr/>
        </p:nvSpPr>
        <p:spPr>
          <a:xfrm>
            <a:off x="352695" y="1223442"/>
            <a:ext cx="502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１．工程間のバッファが無い場合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F98CD9EC-98AE-E578-3813-7207CE9FF1F4}"/>
              </a:ext>
            </a:extLst>
          </p:cNvPr>
          <p:cNvGrpSpPr/>
          <p:nvPr/>
        </p:nvGrpSpPr>
        <p:grpSpPr>
          <a:xfrm>
            <a:off x="6484062" y="1662034"/>
            <a:ext cx="1019992" cy="369332"/>
            <a:chOff x="5538651" y="3722913"/>
            <a:chExt cx="1332412" cy="627017"/>
          </a:xfrm>
          <a:solidFill>
            <a:schemeClr val="accent3"/>
          </a:solidFill>
        </p:grpSpPr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400D5077-C7C8-8B64-7205-E14999B28749}"/>
                </a:ext>
              </a:extLst>
            </p:cNvPr>
            <p:cNvCxnSpPr>
              <a:cxnSpLocks/>
            </p:cNvCxnSpPr>
            <p:nvPr/>
          </p:nvCxnSpPr>
          <p:spPr>
            <a:xfrm>
              <a:off x="5538651" y="4336869"/>
              <a:ext cx="1332412" cy="13061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フリーフォーム: 図形 12">
              <a:extLst>
                <a:ext uri="{FF2B5EF4-FFF2-40B4-BE49-F238E27FC236}">
                  <a16:creationId xmlns:a16="http://schemas.microsoft.com/office/drawing/2014/main" id="{2B3A6AD7-ED25-4DA2-9D4B-647A010D99EB}"/>
                </a:ext>
              </a:extLst>
            </p:cNvPr>
            <p:cNvSpPr/>
            <p:nvPr/>
          </p:nvSpPr>
          <p:spPr>
            <a:xfrm>
              <a:off x="5799909" y="3722913"/>
              <a:ext cx="658041" cy="627017"/>
            </a:xfrm>
            <a:custGeom>
              <a:avLst/>
              <a:gdLst>
                <a:gd name="connsiteX0" fmla="*/ 0 w 1750422"/>
                <a:gd name="connsiteY0" fmla="*/ 1410788 h 1410788"/>
                <a:gd name="connsiteX1" fmla="*/ 195942 w 1750422"/>
                <a:gd name="connsiteY1" fmla="*/ 1293223 h 1410788"/>
                <a:gd name="connsiteX2" fmla="*/ 313508 w 1750422"/>
                <a:gd name="connsiteY2" fmla="*/ 1227908 h 1410788"/>
                <a:gd name="connsiteX3" fmla="*/ 391885 w 1750422"/>
                <a:gd name="connsiteY3" fmla="*/ 1097280 h 1410788"/>
                <a:gd name="connsiteX4" fmla="*/ 483325 w 1750422"/>
                <a:gd name="connsiteY4" fmla="*/ 770708 h 1410788"/>
                <a:gd name="connsiteX5" fmla="*/ 509451 w 1750422"/>
                <a:gd name="connsiteY5" fmla="*/ 627017 h 1410788"/>
                <a:gd name="connsiteX6" fmla="*/ 587828 w 1750422"/>
                <a:gd name="connsiteY6" fmla="*/ 235131 h 1410788"/>
                <a:gd name="connsiteX7" fmla="*/ 666205 w 1750422"/>
                <a:gd name="connsiteY7" fmla="*/ 104503 h 1410788"/>
                <a:gd name="connsiteX8" fmla="*/ 875211 w 1750422"/>
                <a:gd name="connsiteY8" fmla="*/ 0 h 1410788"/>
                <a:gd name="connsiteX9" fmla="*/ 1084217 w 1750422"/>
                <a:gd name="connsiteY9" fmla="*/ 13063 h 1410788"/>
                <a:gd name="connsiteX10" fmla="*/ 1097280 w 1750422"/>
                <a:gd name="connsiteY10" fmla="*/ 39188 h 1410788"/>
                <a:gd name="connsiteX11" fmla="*/ 1201782 w 1750422"/>
                <a:gd name="connsiteY11" fmla="*/ 195943 h 1410788"/>
                <a:gd name="connsiteX12" fmla="*/ 1371600 w 1750422"/>
                <a:gd name="connsiteY12" fmla="*/ 1162594 h 1410788"/>
                <a:gd name="connsiteX13" fmla="*/ 1476102 w 1750422"/>
                <a:gd name="connsiteY13" fmla="*/ 1267097 h 1410788"/>
                <a:gd name="connsiteX14" fmla="*/ 1711234 w 1750422"/>
                <a:gd name="connsiteY14" fmla="*/ 1345474 h 1410788"/>
                <a:gd name="connsiteX15" fmla="*/ 1750422 w 1750422"/>
                <a:gd name="connsiteY15" fmla="*/ 1384663 h 141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50422" h="1410788">
                  <a:moveTo>
                    <a:pt x="0" y="1410788"/>
                  </a:moveTo>
                  <a:lnTo>
                    <a:pt x="195942" y="1293223"/>
                  </a:lnTo>
                  <a:lnTo>
                    <a:pt x="313508" y="1227908"/>
                  </a:lnTo>
                  <a:lnTo>
                    <a:pt x="391885" y="1097280"/>
                  </a:lnTo>
                  <a:lnTo>
                    <a:pt x="483325" y="770708"/>
                  </a:lnTo>
                  <a:lnTo>
                    <a:pt x="509451" y="627017"/>
                  </a:lnTo>
                  <a:lnTo>
                    <a:pt x="587828" y="235131"/>
                  </a:lnTo>
                  <a:lnTo>
                    <a:pt x="666205" y="104503"/>
                  </a:lnTo>
                  <a:lnTo>
                    <a:pt x="875211" y="0"/>
                  </a:lnTo>
                  <a:cubicBezTo>
                    <a:pt x="1075499" y="13353"/>
                    <a:pt x="1005695" y="13063"/>
                    <a:pt x="1084217" y="13063"/>
                  </a:cubicBezTo>
                  <a:lnTo>
                    <a:pt x="1097280" y="39188"/>
                  </a:lnTo>
                  <a:lnTo>
                    <a:pt x="1201782" y="195943"/>
                  </a:lnTo>
                  <a:lnTo>
                    <a:pt x="1371600" y="1162594"/>
                  </a:lnTo>
                  <a:lnTo>
                    <a:pt x="1476102" y="1267097"/>
                  </a:lnTo>
                  <a:lnTo>
                    <a:pt x="1711234" y="1345474"/>
                  </a:lnTo>
                  <a:lnTo>
                    <a:pt x="1750422" y="1384663"/>
                  </a:lnTo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CA3488-95CE-ECF8-2200-4EDEEA53D106}"/>
              </a:ext>
            </a:extLst>
          </p:cNvPr>
          <p:cNvSpPr txBox="1"/>
          <p:nvPr/>
        </p:nvSpPr>
        <p:spPr>
          <a:xfrm>
            <a:off x="1371600" y="2816589"/>
            <a:ext cx="498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各工程の停止時間が</a:t>
            </a:r>
            <a:r>
              <a:rPr kumimoji="1" lang="ja-JP" altLang="en-US" sz="2400" b="1"/>
              <a:t>累積</a:t>
            </a:r>
            <a:r>
              <a:rPr kumimoji="1" lang="ja-JP" altLang="en-US" sz="2400"/>
              <a:t>される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486DC7-667D-7E4F-B4B0-19DD7DC2EF97}"/>
              </a:ext>
            </a:extLst>
          </p:cNvPr>
          <p:cNvSpPr txBox="1"/>
          <p:nvPr/>
        </p:nvSpPr>
        <p:spPr>
          <a:xfrm>
            <a:off x="375547" y="4213979"/>
            <a:ext cx="502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２．工程間のバッファがある場合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AE3CE62-6BD6-0205-FE98-CB55AC4B3B01}"/>
              </a:ext>
            </a:extLst>
          </p:cNvPr>
          <p:cNvCxnSpPr>
            <a:cxnSpLocks/>
          </p:cNvCxnSpPr>
          <p:nvPr/>
        </p:nvCxnSpPr>
        <p:spPr>
          <a:xfrm>
            <a:off x="886335" y="5445691"/>
            <a:ext cx="200163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9F1B7EA-9C2D-83A1-C393-34DDDC7E71A1}"/>
              </a:ext>
            </a:extLst>
          </p:cNvPr>
          <p:cNvSpPr/>
          <p:nvPr/>
        </p:nvSpPr>
        <p:spPr>
          <a:xfrm>
            <a:off x="1156301" y="5132182"/>
            <a:ext cx="1358537" cy="6270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53130D3-E1CB-E037-10F6-1A55C432B066}"/>
              </a:ext>
            </a:extLst>
          </p:cNvPr>
          <p:cNvGrpSpPr/>
          <p:nvPr/>
        </p:nvGrpSpPr>
        <p:grpSpPr>
          <a:xfrm>
            <a:off x="2631314" y="4876001"/>
            <a:ext cx="1019992" cy="369332"/>
            <a:chOff x="5538651" y="3722913"/>
            <a:chExt cx="1332412" cy="627017"/>
          </a:xfrm>
          <a:solidFill>
            <a:schemeClr val="accent3"/>
          </a:solidFill>
        </p:grpSpPr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2C9266C9-C46C-59F1-5EFD-B204C213A472}"/>
                </a:ext>
              </a:extLst>
            </p:cNvPr>
            <p:cNvCxnSpPr>
              <a:cxnSpLocks/>
            </p:cNvCxnSpPr>
            <p:nvPr/>
          </p:nvCxnSpPr>
          <p:spPr>
            <a:xfrm>
              <a:off x="5538651" y="4336869"/>
              <a:ext cx="1332412" cy="13061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フリーフォーム: 図形 26">
              <a:extLst>
                <a:ext uri="{FF2B5EF4-FFF2-40B4-BE49-F238E27FC236}">
                  <a16:creationId xmlns:a16="http://schemas.microsoft.com/office/drawing/2014/main" id="{5D0FB7BD-EC0B-0E51-A4E7-86AB09981ACA}"/>
                </a:ext>
              </a:extLst>
            </p:cNvPr>
            <p:cNvSpPr/>
            <p:nvPr/>
          </p:nvSpPr>
          <p:spPr>
            <a:xfrm>
              <a:off x="5799909" y="3722913"/>
              <a:ext cx="658041" cy="627017"/>
            </a:xfrm>
            <a:custGeom>
              <a:avLst/>
              <a:gdLst>
                <a:gd name="connsiteX0" fmla="*/ 0 w 1750422"/>
                <a:gd name="connsiteY0" fmla="*/ 1410788 h 1410788"/>
                <a:gd name="connsiteX1" fmla="*/ 195942 w 1750422"/>
                <a:gd name="connsiteY1" fmla="*/ 1293223 h 1410788"/>
                <a:gd name="connsiteX2" fmla="*/ 313508 w 1750422"/>
                <a:gd name="connsiteY2" fmla="*/ 1227908 h 1410788"/>
                <a:gd name="connsiteX3" fmla="*/ 391885 w 1750422"/>
                <a:gd name="connsiteY3" fmla="*/ 1097280 h 1410788"/>
                <a:gd name="connsiteX4" fmla="*/ 483325 w 1750422"/>
                <a:gd name="connsiteY4" fmla="*/ 770708 h 1410788"/>
                <a:gd name="connsiteX5" fmla="*/ 509451 w 1750422"/>
                <a:gd name="connsiteY5" fmla="*/ 627017 h 1410788"/>
                <a:gd name="connsiteX6" fmla="*/ 587828 w 1750422"/>
                <a:gd name="connsiteY6" fmla="*/ 235131 h 1410788"/>
                <a:gd name="connsiteX7" fmla="*/ 666205 w 1750422"/>
                <a:gd name="connsiteY7" fmla="*/ 104503 h 1410788"/>
                <a:gd name="connsiteX8" fmla="*/ 875211 w 1750422"/>
                <a:gd name="connsiteY8" fmla="*/ 0 h 1410788"/>
                <a:gd name="connsiteX9" fmla="*/ 1084217 w 1750422"/>
                <a:gd name="connsiteY9" fmla="*/ 13063 h 1410788"/>
                <a:gd name="connsiteX10" fmla="*/ 1097280 w 1750422"/>
                <a:gd name="connsiteY10" fmla="*/ 39188 h 1410788"/>
                <a:gd name="connsiteX11" fmla="*/ 1201782 w 1750422"/>
                <a:gd name="connsiteY11" fmla="*/ 195943 h 1410788"/>
                <a:gd name="connsiteX12" fmla="*/ 1371600 w 1750422"/>
                <a:gd name="connsiteY12" fmla="*/ 1162594 h 1410788"/>
                <a:gd name="connsiteX13" fmla="*/ 1476102 w 1750422"/>
                <a:gd name="connsiteY13" fmla="*/ 1267097 h 1410788"/>
                <a:gd name="connsiteX14" fmla="*/ 1711234 w 1750422"/>
                <a:gd name="connsiteY14" fmla="*/ 1345474 h 1410788"/>
                <a:gd name="connsiteX15" fmla="*/ 1750422 w 1750422"/>
                <a:gd name="connsiteY15" fmla="*/ 1384663 h 141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50422" h="1410788">
                  <a:moveTo>
                    <a:pt x="0" y="1410788"/>
                  </a:moveTo>
                  <a:lnTo>
                    <a:pt x="195942" y="1293223"/>
                  </a:lnTo>
                  <a:lnTo>
                    <a:pt x="313508" y="1227908"/>
                  </a:lnTo>
                  <a:lnTo>
                    <a:pt x="391885" y="1097280"/>
                  </a:lnTo>
                  <a:lnTo>
                    <a:pt x="483325" y="770708"/>
                  </a:lnTo>
                  <a:lnTo>
                    <a:pt x="509451" y="627017"/>
                  </a:lnTo>
                  <a:lnTo>
                    <a:pt x="587828" y="235131"/>
                  </a:lnTo>
                  <a:lnTo>
                    <a:pt x="666205" y="104503"/>
                  </a:lnTo>
                  <a:lnTo>
                    <a:pt x="875211" y="0"/>
                  </a:lnTo>
                  <a:cubicBezTo>
                    <a:pt x="1075499" y="13353"/>
                    <a:pt x="1005695" y="13063"/>
                    <a:pt x="1084217" y="13063"/>
                  </a:cubicBezTo>
                  <a:lnTo>
                    <a:pt x="1097280" y="39188"/>
                  </a:lnTo>
                  <a:lnTo>
                    <a:pt x="1201782" y="195943"/>
                  </a:lnTo>
                  <a:lnTo>
                    <a:pt x="1371600" y="1162594"/>
                  </a:lnTo>
                  <a:lnTo>
                    <a:pt x="1476102" y="1267097"/>
                  </a:lnTo>
                  <a:lnTo>
                    <a:pt x="1711234" y="1345474"/>
                  </a:lnTo>
                  <a:lnTo>
                    <a:pt x="1750422" y="1384663"/>
                  </a:lnTo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1BF38F43-2AEE-ECFC-EB6F-AFED74E1B93E}"/>
              </a:ext>
            </a:extLst>
          </p:cNvPr>
          <p:cNvCxnSpPr>
            <a:cxnSpLocks/>
          </p:cNvCxnSpPr>
          <p:nvPr/>
        </p:nvCxnSpPr>
        <p:spPr>
          <a:xfrm>
            <a:off x="3303810" y="5445691"/>
            <a:ext cx="200163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013E14E-015D-0D89-BE8E-98DAC24B1215}"/>
              </a:ext>
            </a:extLst>
          </p:cNvPr>
          <p:cNvSpPr/>
          <p:nvPr/>
        </p:nvSpPr>
        <p:spPr>
          <a:xfrm>
            <a:off x="3573776" y="5132182"/>
            <a:ext cx="1358537" cy="6270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0530E5B5-1671-98FE-F7EC-DA4A5195D1FA}"/>
              </a:ext>
            </a:extLst>
          </p:cNvPr>
          <p:cNvGrpSpPr/>
          <p:nvPr/>
        </p:nvGrpSpPr>
        <p:grpSpPr>
          <a:xfrm>
            <a:off x="5048789" y="4876001"/>
            <a:ext cx="1019992" cy="369332"/>
            <a:chOff x="5538651" y="3722913"/>
            <a:chExt cx="1332412" cy="627017"/>
          </a:xfrm>
          <a:solidFill>
            <a:schemeClr val="accent3"/>
          </a:solidFill>
        </p:grpSpPr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275872E8-FAF6-FBA9-0854-19611A435529}"/>
                </a:ext>
              </a:extLst>
            </p:cNvPr>
            <p:cNvCxnSpPr>
              <a:cxnSpLocks/>
            </p:cNvCxnSpPr>
            <p:nvPr/>
          </p:nvCxnSpPr>
          <p:spPr>
            <a:xfrm>
              <a:off x="5538651" y="4336869"/>
              <a:ext cx="1332412" cy="13061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フリーフォーム: 図形 37">
              <a:extLst>
                <a:ext uri="{FF2B5EF4-FFF2-40B4-BE49-F238E27FC236}">
                  <a16:creationId xmlns:a16="http://schemas.microsoft.com/office/drawing/2014/main" id="{463466DA-CC83-F81C-2711-A33A93D971D8}"/>
                </a:ext>
              </a:extLst>
            </p:cNvPr>
            <p:cNvSpPr/>
            <p:nvPr/>
          </p:nvSpPr>
          <p:spPr>
            <a:xfrm>
              <a:off x="5799909" y="3722913"/>
              <a:ext cx="658041" cy="627017"/>
            </a:xfrm>
            <a:custGeom>
              <a:avLst/>
              <a:gdLst>
                <a:gd name="connsiteX0" fmla="*/ 0 w 1750422"/>
                <a:gd name="connsiteY0" fmla="*/ 1410788 h 1410788"/>
                <a:gd name="connsiteX1" fmla="*/ 195942 w 1750422"/>
                <a:gd name="connsiteY1" fmla="*/ 1293223 h 1410788"/>
                <a:gd name="connsiteX2" fmla="*/ 313508 w 1750422"/>
                <a:gd name="connsiteY2" fmla="*/ 1227908 h 1410788"/>
                <a:gd name="connsiteX3" fmla="*/ 391885 w 1750422"/>
                <a:gd name="connsiteY3" fmla="*/ 1097280 h 1410788"/>
                <a:gd name="connsiteX4" fmla="*/ 483325 w 1750422"/>
                <a:gd name="connsiteY4" fmla="*/ 770708 h 1410788"/>
                <a:gd name="connsiteX5" fmla="*/ 509451 w 1750422"/>
                <a:gd name="connsiteY5" fmla="*/ 627017 h 1410788"/>
                <a:gd name="connsiteX6" fmla="*/ 587828 w 1750422"/>
                <a:gd name="connsiteY6" fmla="*/ 235131 h 1410788"/>
                <a:gd name="connsiteX7" fmla="*/ 666205 w 1750422"/>
                <a:gd name="connsiteY7" fmla="*/ 104503 h 1410788"/>
                <a:gd name="connsiteX8" fmla="*/ 875211 w 1750422"/>
                <a:gd name="connsiteY8" fmla="*/ 0 h 1410788"/>
                <a:gd name="connsiteX9" fmla="*/ 1084217 w 1750422"/>
                <a:gd name="connsiteY9" fmla="*/ 13063 h 1410788"/>
                <a:gd name="connsiteX10" fmla="*/ 1097280 w 1750422"/>
                <a:gd name="connsiteY10" fmla="*/ 39188 h 1410788"/>
                <a:gd name="connsiteX11" fmla="*/ 1201782 w 1750422"/>
                <a:gd name="connsiteY11" fmla="*/ 195943 h 1410788"/>
                <a:gd name="connsiteX12" fmla="*/ 1371600 w 1750422"/>
                <a:gd name="connsiteY12" fmla="*/ 1162594 h 1410788"/>
                <a:gd name="connsiteX13" fmla="*/ 1476102 w 1750422"/>
                <a:gd name="connsiteY13" fmla="*/ 1267097 h 1410788"/>
                <a:gd name="connsiteX14" fmla="*/ 1711234 w 1750422"/>
                <a:gd name="connsiteY14" fmla="*/ 1345474 h 1410788"/>
                <a:gd name="connsiteX15" fmla="*/ 1750422 w 1750422"/>
                <a:gd name="connsiteY15" fmla="*/ 1384663 h 141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50422" h="1410788">
                  <a:moveTo>
                    <a:pt x="0" y="1410788"/>
                  </a:moveTo>
                  <a:lnTo>
                    <a:pt x="195942" y="1293223"/>
                  </a:lnTo>
                  <a:lnTo>
                    <a:pt x="313508" y="1227908"/>
                  </a:lnTo>
                  <a:lnTo>
                    <a:pt x="391885" y="1097280"/>
                  </a:lnTo>
                  <a:lnTo>
                    <a:pt x="483325" y="770708"/>
                  </a:lnTo>
                  <a:lnTo>
                    <a:pt x="509451" y="627017"/>
                  </a:lnTo>
                  <a:lnTo>
                    <a:pt x="587828" y="235131"/>
                  </a:lnTo>
                  <a:lnTo>
                    <a:pt x="666205" y="104503"/>
                  </a:lnTo>
                  <a:lnTo>
                    <a:pt x="875211" y="0"/>
                  </a:lnTo>
                  <a:cubicBezTo>
                    <a:pt x="1075499" y="13353"/>
                    <a:pt x="1005695" y="13063"/>
                    <a:pt x="1084217" y="13063"/>
                  </a:cubicBezTo>
                  <a:lnTo>
                    <a:pt x="1097280" y="39188"/>
                  </a:lnTo>
                  <a:lnTo>
                    <a:pt x="1201782" y="195943"/>
                  </a:lnTo>
                  <a:lnTo>
                    <a:pt x="1371600" y="1162594"/>
                  </a:lnTo>
                  <a:lnTo>
                    <a:pt x="1476102" y="1267097"/>
                  </a:lnTo>
                  <a:lnTo>
                    <a:pt x="1711234" y="1345474"/>
                  </a:lnTo>
                  <a:lnTo>
                    <a:pt x="1750422" y="1384663"/>
                  </a:lnTo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89781AB-F86A-2F18-CEB8-3DF42B6C5156}"/>
              </a:ext>
            </a:extLst>
          </p:cNvPr>
          <p:cNvCxnSpPr>
            <a:cxnSpLocks/>
          </p:cNvCxnSpPr>
          <p:nvPr/>
        </p:nvCxnSpPr>
        <p:spPr>
          <a:xfrm>
            <a:off x="5535381" y="5445691"/>
            <a:ext cx="200163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C3F0B83-F489-2CF9-A657-9B553ED2EF27}"/>
              </a:ext>
            </a:extLst>
          </p:cNvPr>
          <p:cNvSpPr/>
          <p:nvPr/>
        </p:nvSpPr>
        <p:spPr>
          <a:xfrm>
            <a:off x="5805347" y="5132182"/>
            <a:ext cx="1358537" cy="6270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29497775-289F-4B27-E5C7-FFC1327A1E16}"/>
              </a:ext>
            </a:extLst>
          </p:cNvPr>
          <p:cNvGrpSpPr/>
          <p:nvPr/>
        </p:nvGrpSpPr>
        <p:grpSpPr>
          <a:xfrm>
            <a:off x="7280360" y="4876001"/>
            <a:ext cx="1019992" cy="369332"/>
            <a:chOff x="5538651" y="3722913"/>
            <a:chExt cx="1332412" cy="627017"/>
          </a:xfrm>
          <a:solidFill>
            <a:schemeClr val="accent3"/>
          </a:solidFill>
        </p:grpSpPr>
        <p:cxnSp>
          <p:nvCxnSpPr>
            <p:cNvPr id="42" name="直線コネクタ 41">
              <a:extLst>
                <a:ext uri="{FF2B5EF4-FFF2-40B4-BE49-F238E27FC236}">
                  <a16:creationId xmlns:a16="http://schemas.microsoft.com/office/drawing/2014/main" id="{16056A45-FC36-5595-9221-1F9B4D260C75}"/>
                </a:ext>
              </a:extLst>
            </p:cNvPr>
            <p:cNvCxnSpPr>
              <a:cxnSpLocks/>
            </p:cNvCxnSpPr>
            <p:nvPr/>
          </p:nvCxnSpPr>
          <p:spPr>
            <a:xfrm>
              <a:off x="5538651" y="4336869"/>
              <a:ext cx="1332412" cy="13061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フリーフォーム: 図形 42">
              <a:extLst>
                <a:ext uri="{FF2B5EF4-FFF2-40B4-BE49-F238E27FC236}">
                  <a16:creationId xmlns:a16="http://schemas.microsoft.com/office/drawing/2014/main" id="{B96C48DA-1AA0-1E9B-D88F-E66B60334D18}"/>
                </a:ext>
              </a:extLst>
            </p:cNvPr>
            <p:cNvSpPr/>
            <p:nvPr/>
          </p:nvSpPr>
          <p:spPr>
            <a:xfrm>
              <a:off x="5799909" y="3722913"/>
              <a:ext cx="658041" cy="627017"/>
            </a:xfrm>
            <a:custGeom>
              <a:avLst/>
              <a:gdLst>
                <a:gd name="connsiteX0" fmla="*/ 0 w 1750422"/>
                <a:gd name="connsiteY0" fmla="*/ 1410788 h 1410788"/>
                <a:gd name="connsiteX1" fmla="*/ 195942 w 1750422"/>
                <a:gd name="connsiteY1" fmla="*/ 1293223 h 1410788"/>
                <a:gd name="connsiteX2" fmla="*/ 313508 w 1750422"/>
                <a:gd name="connsiteY2" fmla="*/ 1227908 h 1410788"/>
                <a:gd name="connsiteX3" fmla="*/ 391885 w 1750422"/>
                <a:gd name="connsiteY3" fmla="*/ 1097280 h 1410788"/>
                <a:gd name="connsiteX4" fmla="*/ 483325 w 1750422"/>
                <a:gd name="connsiteY4" fmla="*/ 770708 h 1410788"/>
                <a:gd name="connsiteX5" fmla="*/ 509451 w 1750422"/>
                <a:gd name="connsiteY5" fmla="*/ 627017 h 1410788"/>
                <a:gd name="connsiteX6" fmla="*/ 587828 w 1750422"/>
                <a:gd name="connsiteY6" fmla="*/ 235131 h 1410788"/>
                <a:gd name="connsiteX7" fmla="*/ 666205 w 1750422"/>
                <a:gd name="connsiteY7" fmla="*/ 104503 h 1410788"/>
                <a:gd name="connsiteX8" fmla="*/ 875211 w 1750422"/>
                <a:gd name="connsiteY8" fmla="*/ 0 h 1410788"/>
                <a:gd name="connsiteX9" fmla="*/ 1084217 w 1750422"/>
                <a:gd name="connsiteY9" fmla="*/ 13063 h 1410788"/>
                <a:gd name="connsiteX10" fmla="*/ 1097280 w 1750422"/>
                <a:gd name="connsiteY10" fmla="*/ 39188 h 1410788"/>
                <a:gd name="connsiteX11" fmla="*/ 1201782 w 1750422"/>
                <a:gd name="connsiteY11" fmla="*/ 195943 h 1410788"/>
                <a:gd name="connsiteX12" fmla="*/ 1371600 w 1750422"/>
                <a:gd name="connsiteY12" fmla="*/ 1162594 h 1410788"/>
                <a:gd name="connsiteX13" fmla="*/ 1476102 w 1750422"/>
                <a:gd name="connsiteY13" fmla="*/ 1267097 h 1410788"/>
                <a:gd name="connsiteX14" fmla="*/ 1711234 w 1750422"/>
                <a:gd name="connsiteY14" fmla="*/ 1345474 h 1410788"/>
                <a:gd name="connsiteX15" fmla="*/ 1750422 w 1750422"/>
                <a:gd name="connsiteY15" fmla="*/ 1384663 h 141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50422" h="1410788">
                  <a:moveTo>
                    <a:pt x="0" y="1410788"/>
                  </a:moveTo>
                  <a:lnTo>
                    <a:pt x="195942" y="1293223"/>
                  </a:lnTo>
                  <a:lnTo>
                    <a:pt x="313508" y="1227908"/>
                  </a:lnTo>
                  <a:lnTo>
                    <a:pt x="391885" y="1097280"/>
                  </a:lnTo>
                  <a:lnTo>
                    <a:pt x="483325" y="770708"/>
                  </a:lnTo>
                  <a:lnTo>
                    <a:pt x="509451" y="627017"/>
                  </a:lnTo>
                  <a:lnTo>
                    <a:pt x="587828" y="235131"/>
                  </a:lnTo>
                  <a:lnTo>
                    <a:pt x="666205" y="104503"/>
                  </a:lnTo>
                  <a:lnTo>
                    <a:pt x="875211" y="0"/>
                  </a:lnTo>
                  <a:cubicBezTo>
                    <a:pt x="1075499" y="13353"/>
                    <a:pt x="1005695" y="13063"/>
                    <a:pt x="1084217" y="13063"/>
                  </a:cubicBezTo>
                  <a:lnTo>
                    <a:pt x="1097280" y="39188"/>
                  </a:lnTo>
                  <a:lnTo>
                    <a:pt x="1201782" y="195943"/>
                  </a:lnTo>
                  <a:lnTo>
                    <a:pt x="1371600" y="1162594"/>
                  </a:lnTo>
                  <a:lnTo>
                    <a:pt x="1476102" y="1267097"/>
                  </a:lnTo>
                  <a:lnTo>
                    <a:pt x="1711234" y="1345474"/>
                  </a:lnTo>
                  <a:lnTo>
                    <a:pt x="1750422" y="1384663"/>
                  </a:lnTo>
                </a:path>
              </a:pathLst>
            </a:cu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8C61FE34-6C9C-2002-59D4-8C9BD5A58AE1}"/>
              </a:ext>
            </a:extLst>
          </p:cNvPr>
          <p:cNvCxnSpPr>
            <a:cxnSpLocks/>
          </p:cNvCxnSpPr>
          <p:nvPr/>
        </p:nvCxnSpPr>
        <p:spPr>
          <a:xfrm flipH="1">
            <a:off x="3457793" y="4647990"/>
            <a:ext cx="2740507" cy="302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8F8C32B1-07E3-1CBA-AA66-9A84FA41BD81}"/>
              </a:ext>
            </a:extLst>
          </p:cNvPr>
          <p:cNvCxnSpPr>
            <a:cxnSpLocks/>
          </p:cNvCxnSpPr>
          <p:nvPr/>
        </p:nvCxnSpPr>
        <p:spPr>
          <a:xfrm flipH="1">
            <a:off x="5841164" y="4647990"/>
            <a:ext cx="357136" cy="2619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ED66916B-4DFF-7F0C-8569-1E393FCA2CFD}"/>
              </a:ext>
            </a:extLst>
          </p:cNvPr>
          <p:cNvCxnSpPr>
            <a:cxnSpLocks/>
          </p:cNvCxnSpPr>
          <p:nvPr/>
        </p:nvCxnSpPr>
        <p:spPr>
          <a:xfrm>
            <a:off x="6198300" y="4647990"/>
            <a:ext cx="1201784" cy="302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79FCD70C-AB84-51D6-93B1-EB98829C4029}"/>
              </a:ext>
            </a:extLst>
          </p:cNvPr>
          <p:cNvSpPr txBox="1"/>
          <p:nvPr/>
        </p:nvSpPr>
        <p:spPr>
          <a:xfrm>
            <a:off x="5500661" y="4299040"/>
            <a:ext cx="236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/>
              <a:t>工程間バッファ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9A74C07-BBF5-1743-0FFE-5BA9F4701D7D}"/>
              </a:ext>
            </a:extLst>
          </p:cNvPr>
          <p:cNvSpPr txBox="1"/>
          <p:nvPr/>
        </p:nvSpPr>
        <p:spPr>
          <a:xfrm>
            <a:off x="1394452" y="6120838"/>
            <a:ext cx="4985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各工程の停止時間は</a:t>
            </a:r>
            <a:r>
              <a:rPr kumimoji="1" lang="ja-JP" altLang="en-US" sz="2400" b="1"/>
              <a:t>相殺</a:t>
            </a:r>
            <a:r>
              <a:rPr kumimoji="1" lang="ja-JP" altLang="en-US" sz="2400"/>
              <a:t>される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F58C43A2-FCE3-1AF8-DE6C-41ECE28858C3}"/>
              </a:ext>
            </a:extLst>
          </p:cNvPr>
          <p:cNvSpPr txBox="1"/>
          <p:nvPr/>
        </p:nvSpPr>
        <p:spPr>
          <a:xfrm>
            <a:off x="313506" y="283049"/>
            <a:ext cx="6105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工程の可動率が低い場合の対処方法</a:t>
            </a: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D283D181-C5C1-4C76-77B4-A6668F34B691}"/>
              </a:ext>
            </a:extLst>
          </p:cNvPr>
          <p:cNvCxnSpPr>
            <a:cxnSpLocks/>
          </p:cNvCxnSpPr>
          <p:nvPr/>
        </p:nvCxnSpPr>
        <p:spPr>
          <a:xfrm>
            <a:off x="0" y="935669"/>
            <a:ext cx="914400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矢印: 下 63">
            <a:extLst>
              <a:ext uri="{FF2B5EF4-FFF2-40B4-BE49-F238E27FC236}">
                <a16:creationId xmlns:a16="http://schemas.microsoft.com/office/drawing/2014/main" id="{2826DD28-0B6B-0DC6-533C-5D981E99EF79}"/>
              </a:ext>
            </a:extLst>
          </p:cNvPr>
          <p:cNvSpPr/>
          <p:nvPr/>
        </p:nvSpPr>
        <p:spPr>
          <a:xfrm>
            <a:off x="4010297" y="3540034"/>
            <a:ext cx="383177" cy="312306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245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857</Words>
  <Application>Microsoft Office PowerPoint</Application>
  <PresentationFormat>画面に合わせる (4:3)</PresentationFormat>
  <Paragraphs>206</Paragraphs>
  <Slides>17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清高 和田</dc:creator>
  <cp:lastModifiedBy>清高 和田</cp:lastModifiedBy>
  <cp:revision>31</cp:revision>
  <dcterms:created xsi:type="dcterms:W3CDTF">2024-04-04T19:44:11Z</dcterms:created>
  <dcterms:modified xsi:type="dcterms:W3CDTF">2025-06-10T06:59:54Z</dcterms:modified>
</cp:coreProperties>
</file>