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323" r:id="rId5"/>
    <p:sldId id="329" r:id="rId6"/>
    <p:sldId id="259" r:id="rId7"/>
    <p:sldId id="261" r:id="rId8"/>
    <p:sldId id="262" r:id="rId9"/>
    <p:sldId id="263" r:id="rId10"/>
    <p:sldId id="325" r:id="rId11"/>
    <p:sldId id="327" r:id="rId12"/>
    <p:sldId id="326" r:id="rId13"/>
    <p:sldId id="266" r:id="rId14"/>
    <p:sldId id="270" r:id="rId15"/>
    <p:sldId id="271" r:id="rId16"/>
    <p:sldId id="272" r:id="rId17"/>
    <p:sldId id="281" r:id="rId18"/>
    <p:sldId id="328" r:id="rId19"/>
    <p:sldId id="283" r:id="rId20"/>
    <p:sldId id="287" r:id="rId21"/>
    <p:sldId id="288" r:id="rId22"/>
    <p:sldId id="324" r:id="rId23"/>
  </p:sldIdLst>
  <p:sldSz cx="9144000" cy="6858000" type="screen4x3"/>
  <p:notesSz cx="6805613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9" roundtripDataSignature="AMtx7miK9qBbRG703dhST6IlMo8jY4Th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AF7AE9-E1CA-48DF-8FA3-084EF5AE0DB6}">
  <a:tblStyle styleId="{24AF7AE9-E1CA-48DF-8FA3-084EF5AE0D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2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79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454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450" y="0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454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9162" y="746125"/>
            <a:ext cx="4967287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5125" cy="447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45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862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454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450" y="9440862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454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5125" cy="4471987"/>
          </a:xfrm>
          <a:prstGeom prst="rect">
            <a:avLst/>
          </a:prstGeom>
        </p:spPr>
        <p:txBody>
          <a:bodyPr spcFirstLastPara="1" wrap="square" lIns="90950" tIns="45475" rIns="90950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553bcf5a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553bcf5a0f_0_0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5000" cy="4472100"/>
          </a:xfrm>
          <a:prstGeom prst="rect">
            <a:avLst/>
          </a:prstGeom>
        </p:spPr>
        <p:txBody>
          <a:bodyPr spcFirstLastPara="1" wrap="square" lIns="90950" tIns="45475" rIns="90950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2553bcf5a0f_0_0:notes"/>
          <p:cNvSpPr txBox="1">
            <a:spLocks noGrp="1"/>
          </p:cNvSpPr>
          <p:nvPr>
            <p:ph type="sldNum" idx="12"/>
          </p:nvPr>
        </p:nvSpPr>
        <p:spPr>
          <a:xfrm>
            <a:off x="3854450" y="9440862"/>
            <a:ext cx="2949600" cy="496800"/>
          </a:xfrm>
          <a:prstGeom prst="rect">
            <a:avLst/>
          </a:prstGeom>
        </p:spPr>
        <p:txBody>
          <a:bodyPr spcFirstLastPara="1" wrap="square" lIns="90950" tIns="45475" rIns="90950" bIns="45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5125" cy="4471987"/>
          </a:xfrm>
          <a:prstGeom prst="rect">
            <a:avLst/>
          </a:prstGeom>
        </p:spPr>
        <p:txBody>
          <a:bodyPr spcFirstLastPara="1" wrap="square" lIns="90950" tIns="45475" rIns="90950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5125" cy="4471987"/>
          </a:xfrm>
          <a:prstGeom prst="rect">
            <a:avLst/>
          </a:prstGeom>
        </p:spPr>
        <p:txBody>
          <a:bodyPr spcFirstLastPara="1" wrap="square" lIns="90950" tIns="45475" rIns="90950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3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5125" cy="4471987"/>
          </a:xfrm>
          <a:prstGeom prst="rect">
            <a:avLst/>
          </a:prstGeom>
        </p:spPr>
        <p:txBody>
          <a:bodyPr spcFirstLastPara="1" wrap="square" lIns="90950" tIns="45475" rIns="90950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5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5125" cy="4471987"/>
          </a:xfrm>
          <a:prstGeom prst="rect">
            <a:avLst/>
          </a:prstGeom>
        </p:spPr>
        <p:txBody>
          <a:bodyPr spcFirstLastPara="1" wrap="square" lIns="90950" tIns="45475" rIns="90950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5125" cy="4471987"/>
          </a:xfrm>
          <a:prstGeom prst="rect">
            <a:avLst/>
          </a:prstGeom>
        </p:spPr>
        <p:txBody>
          <a:bodyPr spcFirstLastPara="1" wrap="square" lIns="90950" tIns="45475" rIns="90950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5125" cy="4471987"/>
          </a:xfrm>
          <a:prstGeom prst="rect">
            <a:avLst/>
          </a:prstGeom>
        </p:spPr>
        <p:txBody>
          <a:bodyPr spcFirstLastPara="1" wrap="square" lIns="90950" tIns="45475" rIns="90950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5125" cy="4471987"/>
          </a:xfrm>
          <a:prstGeom prst="rect">
            <a:avLst/>
          </a:prstGeom>
        </p:spPr>
        <p:txBody>
          <a:bodyPr spcFirstLastPara="1" wrap="square" lIns="90950" tIns="45475" rIns="90950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0a7b4ff2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0a7b4ff269_0_0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5000" cy="4472100"/>
          </a:xfrm>
          <a:prstGeom prst="rect">
            <a:avLst/>
          </a:prstGeom>
        </p:spPr>
        <p:txBody>
          <a:bodyPr spcFirstLastPara="1" wrap="square" lIns="90950" tIns="45475" rIns="90950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20a7b4ff269_0_0:notes"/>
          <p:cNvSpPr txBox="1">
            <a:spLocks noGrp="1"/>
          </p:cNvSpPr>
          <p:nvPr>
            <p:ph type="sldNum" idx="12"/>
          </p:nvPr>
        </p:nvSpPr>
        <p:spPr>
          <a:xfrm>
            <a:off x="3854450" y="9440862"/>
            <a:ext cx="2949600" cy="496800"/>
          </a:xfrm>
          <a:prstGeom prst="rect">
            <a:avLst/>
          </a:prstGeom>
        </p:spPr>
        <p:txBody>
          <a:bodyPr spcFirstLastPara="1" wrap="square" lIns="90950" tIns="45475" rIns="90950" bIns="45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5125" cy="4471987"/>
          </a:xfrm>
          <a:prstGeom prst="rect">
            <a:avLst/>
          </a:prstGeom>
        </p:spPr>
        <p:txBody>
          <a:bodyPr spcFirstLastPara="1" wrap="square" lIns="90950" tIns="45475" rIns="90950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552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5125" cy="4471987"/>
          </a:xfrm>
          <a:prstGeom prst="rect">
            <a:avLst/>
          </a:prstGeom>
        </p:spPr>
        <p:txBody>
          <a:bodyPr spcFirstLastPara="1" wrap="square" lIns="90950" tIns="45475" rIns="90950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5125" cy="4471987"/>
          </a:xfrm>
          <a:prstGeom prst="rect">
            <a:avLst/>
          </a:prstGeom>
        </p:spPr>
        <p:txBody>
          <a:bodyPr spcFirstLastPara="1" wrap="square" lIns="90950" tIns="45475" rIns="90950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5125" cy="4471987"/>
          </a:xfrm>
          <a:prstGeom prst="rect">
            <a:avLst/>
          </a:prstGeom>
        </p:spPr>
        <p:txBody>
          <a:bodyPr spcFirstLastPara="1" wrap="square" lIns="90950" tIns="45475" rIns="90950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5125" cy="4471987"/>
          </a:xfrm>
          <a:prstGeom prst="rect">
            <a:avLst/>
          </a:prstGeom>
        </p:spPr>
        <p:txBody>
          <a:bodyPr spcFirstLastPara="1" wrap="square" lIns="90950" tIns="45475" rIns="90950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5125" cy="4471987"/>
          </a:xfrm>
          <a:prstGeom prst="rect">
            <a:avLst/>
          </a:prstGeom>
        </p:spPr>
        <p:txBody>
          <a:bodyPr spcFirstLastPara="1" wrap="square" lIns="90950" tIns="45475" rIns="90950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4"/>
          <p:cNvSpPr txBox="1">
            <a:spLocks noGrp="1"/>
          </p:cNvSpPr>
          <p:nvPr>
            <p:ph type="sldNum" idx="12"/>
          </p:nvPr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3"/>
          <p:cNvSpPr txBox="1">
            <a:spLocks noGrp="1"/>
          </p:cNvSpPr>
          <p:nvPr>
            <p:ph type="sldNum" idx="12"/>
          </p:nvPr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4"/>
          <p:cNvSpPr txBox="1">
            <a:spLocks noGrp="1"/>
          </p:cNvSpPr>
          <p:nvPr>
            <p:ph type="sldNum" idx="12"/>
          </p:nvPr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5"/>
          <p:cNvSpPr txBox="1">
            <a:spLocks noGrp="1"/>
          </p:cNvSpPr>
          <p:nvPr>
            <p:ph type="sldNum" idx="12"/>
          </p:nvPr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sldNum" idx="12"/>
          </p:nvPr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7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7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sldNum" idx="12"/>
          </p:nvPr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8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58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sldNum" idx="12"/>
          </p:nvPr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9"/>
          <p:cNvSpPr txBox="1">
            <a:spLocks noGrp="1"/>
          </p:cNvSpPr>
          <p:nvPr>
            <p:ph type="sldNum" idx="12"/>
          </p:nvPr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0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0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6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0"/>
          <p:cNvSpPr txBox="1">
            <a:spLocks noGrp="1"/>
          </p:cNvSpPr>
          <p:nvPr>
            <p:ph type="sldNum" idx="12"/>
          </p:nvPr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1"/>
          <p:cNvSpPr txBox="1">
            <a:spLocks noGrp="1"/>
          </p:cNvSpPr>
          <p:nvPr>
            <p:ph type="sldNum" idx="12"/>
          </p:nvPr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2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2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" name="Google Shape;69;p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2"/>
          <p:cNvSpPr txBox="1">
            <a:spLocks noGrp="1"/>
          </p:cNvSpPr>
          <p:nvPr>
            <p:ph type="sldNum" idx="12"/>
          </p:nvPr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3"/>
          <p:cNvSpPr txBox="1">
            <a:spLocks noGrp="1"/>
          </p:cNvSpPr>
          <p:nvPr>
            <p:ph type="sldNum" idx="12"/>
          </p:nvPr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164" name="Google Shape;164;p1"/>
          <p:cNvSpPr txBox="1"/>
          <p:nvPr/>
        </p:nvSpPr>
        <p:spPr>
          <a:xfrm>
            <a:off x="1470581" y="1290605"/>
            <a:ext cx="5986021" cy="923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dk1"/>
                </a:solidFill>
              </a:rPr>
              <a:t>  </a:t>
            </a: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職場運営の</a:t>
            </a:r>
            <a:r>
              <a:rPr lang="ja-JP" alt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基本</a:t>
            </a:r>
            <a:endParaRPr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F9D82F-7690-BCCF-7489-3DEFCD899D37}"/>
              </a:ext>
            </a:extLst>
          </p:cNvPr>
          <p:cNvSpPr txBox="1"/>
          <p:nvPr/>
        </p:nvSpPr>
        <p:spPr>
          <a:xfrm>
            <a:off x="810706" y="2878069"/>
            <a:ext cx="78242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本講義は課題図書の事例を一般化、定石化したものです。</a:t>
            </a:r>
            <a:endParaRPr kumimoji="1" lang="en-US" altLang="ja-JP" sz="2000"/>
          </a:p>
          <a:p>
            <a:r>
              <a:rPr kumimoji="1" lang="ja-JP" altLang="en-US" sz="2000"/>
              <a:t>（本来はこちらの学習が先だったかも）</a:t>
            </a:r>
            <a:endParaRPr kumimoji="1" lang="en-US" altLang="ja-JP" sz="2000"/>
          </a:p>
          <a:p>
            <a:endParaRPr kumimoji="1" lang="en-US" altLang="ja-JP" sz="2000"/>
          </a:p>
          <a:p>
            <a:r>
              <a:rPr kumimoji="1" lang="ja-JP" altLang="en-US" sz="2000"/>
              <a:t>当たり前のことばかりなのですが、なかなか実践できない</a:t>
            </a:r>
            <a:endParaRPr kumimoji="1" lang="en-US" altLang="ja-JP" sz="2000"/>
          </a:p>
          <a:p>
            <a:r>
              <a:rPr kumimoji="1" lang="ja-JP" altLang="en-US" sz="2000"/>
              <a:t>この機会にじっくり反芻し、基本動作に落としてください。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F2AC58-ACBE-C469-8224-BF77E15305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413" name="Google Shape;413;p13"/>
          <p:cNvSpPr txBox="1"/>
          <p:nvPr/>
        </p:nvSpPr>
        <p:spPr>
          <a:xfrm>
            <a:off x="467100" y="3370268"/>
            <a:ext cx="8543550" cy="18096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en-US" sz="1800" b="1" i="0" u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ａ．各自の目標は</a:t>
            </a:r>
            <a:r>
              <a:rPr 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ja-JP" alt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メンバー</a:t>
            </a:r>
            <a:r>
              <a:rPr lang="ja-JP" altLang="en-US" sz="1800" b="1">
                <a:solidFill>
                  <a:schemeClr val="tx1"/>
                </a:solidFill>
              </a:rPr>
              <a:t>が</a:t>
            </a:r>
            <a:r>
              <a:rPr 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立案</a:t>
            </a:r>
            <a:r>
              <a:rPr lang="ja-JP" alt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し、</a:t>
            </a:r>
            <a:r>
              <a:rPr 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直属上司</a:t>
            </a:r>
            <a:r>
              <a:rPr lang="ja-JP" alt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が承認</a:t>
            </a:r>
            <a:endParaRPr lang="en-US" altLang="ja-JP" sz="1800" b="1" i="0" u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ja-JP" altLang="en-US" sz="1800" b="1">
                <a:solidFill>
                  <a:schemeClr val="tx1"/>
                </a:solidFill>
              </a:rPr>
              <a:t>　　　</a:t>
            </a:r>
            <a:r>
              <a:rPr lang="ja-JP" alt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自分の設定した目標だと感じるように</a:t>
            </a:r>
            <a:r>
              <a:rPr lang="ja-JP" alt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endParaRPr lang="en-US" sz="1800" b="1" i="0" u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900" b="1" i="0" u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en-US" altLang="ja-JP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ｂ． </a:t>
            </a:r>
            <a:r>
              <a:rPr lang="ja-JP" altLang="en-US" sz="1800" b="1">
                <a:solidFill>
                  <a:schemeClr val="tx1"/>
                </a:solidFill>
              </a:rPr>
              <a:t>メンバーと上司の</a:t>
            </a:r>
            <a:r>
              <a:rPr 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調整の過程を上下のコミュニケーションの</a:t>
            </a:r>
            <a:r>
              <a:rPr lang="ja-JP" alt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場とする</a:t>
            </a:r>
            <a:endParaRPr lang="en-US" altLang="ja-JP" sz="1800" b="1" i="0" u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900" b="1" i="0" u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ja-JP" alt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ｃ</a:t>
            </a:r>
            <a:r>
              <a:rPr 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．</a:t>
            </a:r>
            <a:r>
              <a:rPr lang="en-US" sz="1800" b="1" i="0" u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目標設定と同時に、その目標の達成にとって必要な指針が示される</a:t>
            </a:r>
            <a:r>
              <a:rPr 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1800" b="1" i="0" u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58;g2545a7059cc_0_25">
            <a:extLst>
              <a:ext uri="{FF2B5EF4-FFF2-40B4-BE49-F238E27FC236}">
                <a16:creationId xmlns:a16="http://schemas.microsoft.com/office/drawing/2014/main" id="{EAB802A2-F337-934C-BA8B-661F5E6F68EA}"/>
              </a:ext>
            </a:extLst>
          </p:cNvPr>
          <p:cNvSpPr txBox="1"/>
          <p:nvPr/>
        </p:nvSpPr>
        <p:spPr>
          <a:xfrm>
            <a:off x="467100" y="454650"/>
            <a:ext cx="2313807" cy="430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alt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３．</a:t>
            </a:r>
            <a:r>
              <a:rPr lang="ja-JP" altLang="en-US" sz="2200" b="1">
                <a:solidFill>
                  <a:schemeClr val="dk1"/>
                </a:solidFill>
              </a:rPr>
              <a:t>目標の設定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6AEC18-B020-4869-2465-2385BB5E2F35}"/>
              </a:ext>
            </a:extLst>
          </p:cNvPr>
          <p:cNvSpPr txBox="1"/>
          <p:nvPr/>
        </p:nvSpPr>
        <p:spPr>
          <a:xfrm>
            <a:off x="549134" y="2901827"/>
            <a:ext cx="300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/>
              <a:t>目標設定のステップ：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5AF8AF-923A-FEAE-3835-7E7ADDA17003}"/>
              </a:ext>
            </a:extLst>
          </p:cNvPr>
          <p:cNvSpPr txBox="1"/>
          <p:nvPr/>
        </p:nvSpPr>
        <p:spPr>
          <a:xfrm>
            <a:off x="561368" y="1120499"/>
            <a:ext cx="300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/>
              <a:t>誤解しやすいポイント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404553-7D4C-9CFE-3AAC-F8C952C94CDB}"/>
              </a:ext>
            </a:extLst>
          </p:cNvPr>
          <p:cNvSpPr txBox="1"/>
          <p:nvPr/>
        </p:nvSpPr>
        <p:spPr>
          <a:xfrm>
            <a:off x="768143" y="1558336"/>
            <a:ext cx="2679260" cy="89255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/>
              <a:t>方針　≠　願望</a:t>
            </a:r>
            <a:endParaRPr kumimoji="1" lang="en-US" altLang="ja-JP" sz="2000" b="1"/>
          </a:p>
          <a:p>
            <a:endParaRPr kumimoji="1" lang="en-US" altLang="ja-JP" sz="1200" b="1"/>
          </a:p>
          <a:p>
            <a:r>
              <a:rPr kumimoji="1" lang="ja-JP" altLang="en-US" sz="2000" b="1"/>
              <a:t>目標　≠　努力目標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8D52F9-0CD8-F62B-94D1-9EF53507668D}"/>
              </a:ext>
            </a:extLst>
          </p:cNvPr>
          <p:cNvSpPr txBox="1"/>
          <p:nvPr/>
        </p:nvSpPr>
        <p:spPr>
          <a:xfrm>
            <a:off x="4956842" y="1699934"/>
            <a:ext cx="3078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>
                <a:solidFill>
                  <a:schemeClr val="tx1"/>
                </a:solidFill>
              </a:rPr>
              <a:t>とにかく</a:t>
            </a:r>
            <a:r>
              <a:rPr kumimoji="1" lang="ja-JP" altLang="en-US" sz="2400" b="1"/>
              <a:t>必達です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AFA3C660-4891-7705-27E4-9C95C4A117F1}"/>
              </a:ext>
            </a:extLst>
          </p:cNvPr>
          <p:cNvSpPr/>
          <p:nvPr/>
        </p:nvSpPr>
        <p:spPr>
          <a:xfrm>
            <a:off x="3980425" y="1792267"/>
            <a:ext cx="512329" cy="369332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330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EA2C79-A286-E59C-EC69-677335034E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5" name="Google Shape;442;p17">
            <a:extLst>
              <a:ext uri="{FF2B5EF4-FFF2-40B4-BE49-F238E27FC236}">
                <a16:creationId xmlns:a16="http://schemas.microsoft.com/office/drawing/2014/main" id="{27F11221-A085-DC02-F3B1-826AEDF9A65B}"/>
              </a:ext>
            </a:extLst>
          </p:cNvPr>
          <p:cNvSpPr txBox="1"/>
          <p:nvPr/>
        </p:nvSpPr>
        <p:spPr>
          <a:xfrm>
            <a:off x="560893" y="3513843"/>
            <a:ext cx="7382957" cy="30931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ⅰ．部下の目標をまとめることによって</a:t>
            </a:r>
            <a:r>
              <a:rPr lang="en-US" sz="1600" b="1" i="0" u="none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、上司自身の目標が完遂されるか</a:t>
            </a:r>
            <a:r>
              <a:rPr lang="en-US" sz="1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  <a:p>
            <a:pPr marL="0" marR="0" lvl="0" indent="0" algn="l" rt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ⅱ</a:t>
            </a:r>
            <a:r>
              <a:rPr lang="en-US" sz="1600" b="1" i="0" u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．部下相互の間の目標のバランスは取れているか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  <a:p>
            <a:pPr marL="0" marR="0" lvl="0" indent="0" algn="l" rt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ⅲ</a:t>
            </a:r>
            <a:r>
              <a:rPr lang="en-US" sz="1600" b="1" i="0" u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．各人ごとの目標の量・質・高さは、</a:t>
            </a:r>
            <a:r>
              <a:rPr lang="en-US" sz="1600" b="1" i="0" u="none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会社全体の業績向上、能力開発</a:t>
            </a:r>
            <a:r>
              <a:rPr lang="en-US" sz="1600" b="1" i="0" u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と</a:t>
            </a:r>
            <a:endParaRPr/>
          </a:p>
          <a:p>
            <a:pPr marL="0" marR="0" lvl="0" indent="0" algn="l" rt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いう面から見て適切か。</a:t>
            </a:r>
            <a:endParaRPr/>
          </a:p>
          <a:p>
            <a:pPr marL="0" marR="0" lvl="0" indent="0" algn="l" rt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ⅳ</a:t>
            </a:r>
            <a:r>
              <a:rPr lang="en-US" sz="1600" b="1" i="0" u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．各人の目標は、</a:t>
            </a:r>
            <a:r>
              <a:rPr lang="en-US" sz="1600" b="1" i="0" u="none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定量化･具体化</a:t>
            </a:r>
            <a:r>
              <a:rPr lang="en-US" sz="1600" b="1" i="0" u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され､上げるべき成果を示しているか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  <a:p>
            <a:pPr marL="0" marR="0" lvl="0" indent="0" algn="l" rt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ⅴ</a:t>
            </a:r>
            <a:r>
              <a:rPr lang="en-US" sz="1600" b="1" i="0" u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．各人の目標それぞれの、重要さの順位は適切か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  <a:p>
            <a:pPr marL="0" marR="0" lvl="0" indent="0" algn="l" rt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ⅵ</a:t>
            </a:r>
            <a:r>
              <a:rPr lang="en-US" sz="1600" b="1" i="0" u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．特定の目標に、必要以上のウエイトをかけすぎていないか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  <a:p>
            <a:pPr marL="0" marR="0" lvl="0" indent="0" algn="l" rt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ⅶ</a:t>
            </a:r>
            <a:r>
              <a:rPr lang="en-US" sz="1600" b="1" i="0" u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．二人以上に関係する目標は、共同目標として設定されているか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  <a:p>
            <a:pPr marL="0" marR="0" lvl="0" indent="0" algn="l" rt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ⅷ</a:t>
            </a:r>
            <a:r>
              <a:rPr lang="en-US" sz="1600" b="1" i="0" u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．他部門との共同目標をすべきものはないか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2CE0CA-6581-7AC0-E978-11644A89E7CD}"/>
              </a:ext>
            </a:extLst>
          </p:cNvPr>
          <p:cNvSpPr txBox="1"/>
          <p:nvPr/>
        </p:nvSpPr>
        <p:spPr>
          <a:xfrm>
            <a:off x="340021" y="3004012"/>
            <a:ext cx="7603829" cy="424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ja-JP" alt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部下の設定した目標を承認するに当たってのポイントは？</a:t>
            </a:r>
            <a:endParaRPr lang="ja-JP" altLang="en-US" sz="20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03AB05-D60A-2B8B-4E4F-A5CF60D33A29}"/>
              </a:ext>
            </a:extLst>
          </p:cNvPr>
          <p:cNvSpPr txBox="1"/>
          <p:nvPr/>
        </p:nvSpPr>
        <p:spPr>
          <a:xfrm>
            <a:off x="627960" y="834882"/>
            <a:ext cx="6018358" cy="196977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ja-JP" altLang="en-US" sz="1800"/>
              <a:t>◆要素</a:t>
            </a:r>
            <a:r>
              <a:rPr lang="en-US" altLang="ja-JP" sz="1800"/>
              <a:t>1</a:t>
            </a:r>
            <a:r>
              <a:rPr lang="ja-JP" altLang="en-US" sz="1800"/>
              <a:t>：</a:t>
            </a:r>
            <a:r>
              <a:rPr lang="en-US" altLang="ja-JP" sz="1800"/>
              <a:t>Specific</a:t>
            </a:r>
            <a:r>
              <a:rPr lang="ja-JP" altLang="en-US" sz="1800"/>
              <a:t>（具体的に）</a:t>
            </a:r>
          </a:p>
          <a:p>
            <a:endParaRPr lang="ja-JP" altLang="en-US" sz="800"/>
          </a:p>
          <a:p>
            <a:r>
              <a:rPr lang="ja-JP" altLang="en-US" sz="1800"/>
              <a:t>◆要素</a:t>
            </a:r>
            <a:r>
              <a:rPr lang="en-US" altLang="ja-JP" sz="1800"/>
              <a:t>2</a:t>
            </a:r>
            <a:r>
              <a:rPr lang="ja-JP" altLang="en-US" sz="1800"/>
              <a:t>：</a:t>
            </a:r>
            <a:r>
              <a:rPr lang="en-US" altLang="ja-JP" sz="1800"/>
              <a:t>Measurable</a:t>
            </a:r>
            <a:r>
              <a:rPr lang="ja-JP" altLang="en-US" sz="1800"/>
              <a:t>（測定可能な）</a:t>
            </a:r>
          </a:p>
          <a:p>
            <a:endParaRPr lang="ja-JP" altLang="en-US" sz="800"/>
          </a:p>
          <a:p>
            <a:r>
              <a:rPr lang="ja-JP" altLang="en-US" sz="1800"/>
              <a:t>◆要素</a:t>
            </a:r>
            <a:r>
              <a:rPr lang="en-US" altLang="ja-JP" sz="1800"/>
              <a:t>3</a:t>
            </a:r>
            <a:r>
              <a:rPr lang="ja-JP" altLang="en-US" sz="1800"/>
              <a:t>：</a:t>
            </a:r>
            <a:r>
              <a:rPr lang="en-US" altLang="ja-JP" sz="1800"/>
              <a:t>Achievable</a:t>
            </a:r>
            <a:r>
              <a:rPr lang="ja-JP" altLang="en-US" sz="1800"/>
              <a:t>（達成可能な）</a:t>
            </a:r>
          </a:p>
          <a:p>
            <a:endParaRPr lang="ja-JP" altLang="en-US" sz="800"/>
          </a:p>
          <a:p>
            <a:r>
              <a:rPr lang="ja-JP" altLang="en-US" sz="1800"/>
              <a:t>◆要素</a:t>
            </a:r>
            <a:r>
              <a:rPr lang="en-US" altLang="ja-JP" sz="1800"/>
              <a:t>4</a:t>
            </a:r>
            <a:r>
              <a:rPr lang="ja-JP" altLang="en-US" sz="1800"/>
              <a:t>：</a:t>
            </a:r>
            <a:r>
              <a:rPr lang="en-US" altLang="ja-JP" sz="1800"/>
              <a:t>Related</a:t>
            </a:r>
            <a:r>
              <a:rPr lang="ja-JP" altLang="en-US" sz="1800"/>
              <a:t>（経営目標に関連した）</a:t>
            </a:r>
          </a:p>
          <a:p>
            <a:endParaRPr lang="ja-JP" altLang="en-US" sz="800"/>
          </a:p>
          <a:p>
            <a:r>
              <a:rPr lang="ja-JP" altLang="en-US" sz="1800"/>
              <a:t>◆要素</a:t>
            </a:r>
            <a:r>
              <a:rPr lang="en-US" altLang="ja-JP" sz="1800"/>
              <a:t>5</a:t>
            </a:r>
            <a:r>
              <a:rPr lang="ja-JP" altLang="en-US" sz="1800"/>
              <a:t>：</a:t>
            </a:r>
            <a:r>
              <a:rPr lang="en-US" altLang="ja-JP" sz="1800"/>
              <a:t>Time-bound</a:t>
            </a:r>
            <a:r>
              <a:rPr lang="ja-JP" altLang="en-US" sz="1800"/>
              <a:t>（時間制約がある）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BB2778-97F7-477D-FC86-AA43BA27FECE}"/>
              </a:ext>
            </a:extLst>
          </p:cNvPr>
          <p:cNvSpPr txBox="1"/>
          <p:nvPr/>
        </p:nvSpPr>
        <p:spPr>
          <a:xfrm>
            <a:off x="328104" y="335886"/>
            <a:ext cx="5610782" cy="424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ja-JP" altLang="en-US"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目標の備えるべき要件：</a:t>
            </a:r>
            <a:r>
              <a:rPr lang="en-US" altLang="ja-JP"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</a:t>
            </a:r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285377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FD920A-D723-8EE2-BAFD-53E7ED4690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5" name="Google Shape;436;p16">
            <a:extLst>
              <a:ext uri="{FF2B5EF4-FFF2-40B4-BE49-F238E27FC236}">
                <a16:creationId xmlns:a16="http://schemas.microsoft.com/office/drawing/2014/main" id="{E5281654-DA13-0B51-2C4F-7DA9EF78297D}"/>
              </a:ext>
            </a:extLst>
          </p:cNvPr>
          <p:cNvSpPr txBox="1"/>
          <p:nvPr/>
        </p:nvSpPr>
        <p:spPr>
          <a:xfrm>
            <a:off x="439543" y="1192493"/>
            <a:ext cx="8264914" cy="302848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ja-JP" alt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目標の設定が難しいときは、事前に適切なアドバイスを与えること。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定量化しにくい･･･</a:t>
            </a:r>
            <a:r>
              <a:rPr lang="ja-JP" alt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タスク化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目標相互間に衝突がある･･･目標に制限を加える、両方に目標を設定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業務が他律的で自主目標が立てにくい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　　　　　･･･パフォーマンス目標・行動目標を設定、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ja-JP" alt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目標達成に必要な条件を明確にさせる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上司の援助、他部門との協力、新たな措置、・・・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自己啓発、・・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7A10F1-9E8C-7041-4B09-D5529998EC6A}"/>
              </a:ext>
            </a:extLst>
          </p:cNvPr>
          <p:cNvSpPr txBox="1"/>
          <p:nvPr/>
        </p:nvSpPr>
        <p:spPr>
          <a:xfrm>
            <a:off x="439543" y="673237"/>
            <a:ext cx="3661117" cy="424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ja-JP" altLang="en-US" sz="2000" b="1">
                <a:solidFill>
                  <a:schemeClr val="dk1"/>
                </a:solidFill>
              </a:rPr>
              <a:t>部下と折り合えないときは</a:t>
            </a:r>
            <a:r>
              <a:rPr lang="ja-JP" alt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endParaRPr lang="en-US" altLang="ja-JP"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600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/>
          <p:nvPr/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265" name="Google Shape;265;p10"/>
          <p:cNvSpPr txBox="1"/>
          <p:nvPr/>
        </p:nvSpPr>
        <p:spPr>
          <a:xfrm>
            <a:off x="472821" y="547265"/>
            <a:ext cx="4287715" cy="461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alt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４．</a:t>
            </a:r>
            <a:r>
              <a:rPr lang="ja-JP" altLang="en-US" sz="2400" b="1">
                <a:solidFill>
                  <a:schemeClr val="dk1"/>
                </a:solidFill>
              </a:rPr>
              <a:t>環境整備（おぜん立て）</a:t>
            </a:r>
            <a:endParaRPr/>
          </a:p>
        </p:txBody>
      </p:sp>
      <p:sp>
        <p:nvSpPr>
          <p:cNvPr id="266" name="Google Shape;266;p10"/>
          <p:cNvSpPr txBox="1"/>
          <p:nvPr/>
        </p:nvSpPr>
        <p:spPr>
          <a:xfrm>
            <a:off x="676423" y="1432538"/>
            <a:ext cx="7232665" cy="127415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いま、企業が必要としているものは、個々人の力に完全な</a:t>
            </a:r>
            <a:r>
              <a:rPr lang="en-US" sz="1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活動の自由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と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責任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を与え、同時に</a:t>
            </a:r>
            <a:r>
              <a:rPr lang="en-US" sz="1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それぞれの考え方や活動の目標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を、</a:t>
            </a:r>
            <a:r>
              <a:rPr lang="en-US" sz="1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全体の利益と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調和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させることの出来る経営原理である。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　　　　　　　　　　　　　　　　　Ｐ．Ｆ．ドラッカー　</a:t>
            </a:r>
            <a:endParaRPr/>
          </a:p>
        </p:txBody>
      </p:sp>
      <p:pic>
        <p:nvPicPr>
          <p:cNvPr id="268" name="Google Shape;26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975" y="3015425"/>
            <a:ext cx="3513000" cy="327587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0"/>
          <p:cNvSpPr txBox="1"/>
          <p:nvPr/>
        </p:nvSpPr>
        <p:spPr>
          <a:xfrm>
            <a:off x="4430875" y="4131400"/>
            <a:ext cx="3761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「現代の経営㊤」に「3人の石工」の物語が載っているらしい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553bcf5a0f_0_0"/>
          <p:cNvSpPr txBox="1">
            <a:spLocks noGrp="1"/>
          </p:cNvSpPr>
          <p:nvPr>
            <p:ph type="sldNum" idx="12"/>
          </p:nvPr>
        </p:nvSpPr>
        <p:spPr>
          <a:xfrm>
            <a:off x="6877050" y="6453187"/>
            <a:ext cx="2133600" cy="268200"/>
          </a:xfrm>
          <a:prstGeom prst="rect">
            <a:avLst/>
          </a:prstGeom>
        </p:spPr>
        <p:txBody>
          <a:bodyPr spcFirstLastPara="1" wrap="square" lIns="91425" tIns="72000" rIns="9142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98" name="Google Shape;298;g2553bcf5a0f_0_0"/>
          <p:cNvSpPr txBox="1"/>
          <p:nvPr/>
        </p:nvSpPr>
        <p:spPr>
          <a:xfrm>
            <a:off x="294175" y="651213"/>
            <a:ext cx="2850600" cy="38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9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en-US" sz="1900" b="1">
                <a:solidFill>
                  <a:schemeClr val="dk1"/>
                </a:solidFill>
              </a:rPr>
              <a:t>１</a:t>
            </a:r>
            <a:r>
              <a:rPr lang="en-US" sz="19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r>
              <a:rPr lang="en-US" sz="1900" b="1">
                <a:solidFill>
                  <a:schemeClr val="dk1"/>
                </a:solidFill>
              </a:rPr>
              <a:t>情報を持たせる</a:t>
            </a:r>
            <a:endParaRPr sz="1900"/>
          </a:p>
        </p:txBody>
      </p:sp>
      <p:sp>
        <p:nvSpPr>
          <p:cNvPr id="299" name="Google Shape;299;g2553bcf5a0f_0_0"/>
          <p:cNvSpPr txBox="1"/>
          <p:nvPr/>
        </p:nvSpPr>
        <p:spPr>
          <a:xfrm>
            <a:off x="504250" y="1258388"/>
            <a:ext cx="8385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7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部下自身がそのときの採るべき行動を判断し、自発的</a:t>
            </a:r>
            <a:r>
              <a:rPr lang="en-US" sz="1700" b="1">
                <a:solidFill>
                  <a:schemeClr val="dk1"/>
                </a:solidFill>
              </a:rPr>
              <a:t>に</a:t>
            </a:r>
            <a:r>
              <a:rPr lang="en-US" sz="17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行動を起こすようにする。</a:t>
            </a:r>
            <a:endParaRPr sz="17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2553bcf5a0f_0_0"/>
          <p:cNvSpPr txBox="1"/>
          <p:nvPr/>
        </p:nvSpPr>
        <p:spPr>
          <a:xfrm>
            <a:off x="504250" y="1834663"/>
            <a:ext cx="7844100" cy="14283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ポイント１；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</a:t>
            </a:r>
            <a:r>
              <a:rPr lang="en-US" sz="1600" b="1">
                <a:solidFill>
                  <a:schemeClr val="dk1"/>
                </a:solidFill>
              </a:rPr>
              <a:t>関連情報を幅広く与えること。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en-US" sz="1600" b="1">
                <a:solidFill>
                  <a:schemeClr val="dk1"/>
                </a:solidFill>
              </a:rPr>
              <a:t>　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担当職務</a:t>
            </a:r>
            <a:r>
              <a:rPr lang="en-US" sz="1600" b="1">
                <a:solidFill>
                  <a:schemeClr val="dk1"/>
                </a:solidFill>
              </a:rPr>
              <a:t>自体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が</a:t>
            </a:r>
            <a:r>
              <a:rPr lang="en-US" sz="1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必要とするも</a:t>
            </a:r>
            <a:r>
              <a:rPr lang="en-US" sz="1600" b="1">
                <a:solidFill>
                  <a:srgbClr val="FF0000"/>
                </a:solidFill>
              </a:rPr>
              <a:t>の</a:t>
            </a:r>
            <a:r>
              <a:rPr lang="en-US" sz="1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よりも、</a:t>
            </a:r>
            <a:r>
              <a:rPr lang="en-US" sz="16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もっと広い</a:t>
            </a:r>
            <a:r>
              <a:rPr lang="en-US" sz="1600" b="1">
                <a:solidFill>
                  <a:srgbClr val="FF0000"/>
                </a:solidFill>
              </a:rPr>
              <a:t>情報</a:t>
            </a:r>
            <a:endParaRPr sz="1600" b="1" i="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</a:rPr>
              <a:t>　　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全体の動き、関連する仕事の方針、計画など。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000"/>
          </a:p>
        </p:txBody>
      </p:sp>
      <p:sp>
        <p:nvSpPr>
          <p:cNvPr id="301" name="Google Shape;301;g2553bcf5a0f_0_0"/>
          <p:cNvSpPr txBox="1"/>
          <p:nvPr/>
        </p:nvSpPr>
        <p:spPr>
          <a:xfrm>
            <a:off x="504250" y="3502450"/>
            <a:ext cx="7844100" cy="12252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ポイント２；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en-US" sz="1600" b="1">
                <a:solidFill>
                  <a:schemeClr val="dk1"/>
                </a:solidFill>
              </a:rPr>
              <a:t>　直接的に伝えるよりも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1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討議、質疑応答、会議など</a:t>
            </a:r>
            <a:r>
              <a:rPr lang="en-US" sz="1600" b="1">
                <a:solidFill>
                  <a:srgbClr val="FF0000"/>
                </a:solidFill>
              </a:rPr>
              <a:t>の</a:t>
            </a:r>
            <a:r>
              <a:rPr lang="en-US" sz="1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利用</a:t>
            </a:r>
            <a:r>
              <a:rPr lang="en-US" sz="1600" b="1">
                <a:solidFill>
                  <a:srgbClr val="FF0000"/>
                </a:solidFill>
              </a:rPr>
              <a:t>が効果的</a:t>
            </a:r>
            <a:endParaRPr sz="1600" b="1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そのときの事態、仕事の性質、能力・性格に最もふさわしい方法を選択する。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 txBox="1"/>
          <p:nvPr/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307" name="Google Shape;307;p11"/>
          <p:cNvSpPr txBox="1"/>
          <p:nvPr/>
        </p:nvSpPr>
        <p:spPr>
          <a:xfrm>
            <a:off x="603250" y="544512"/>
            <a:ext cx="35289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en-US" sz="2000" b="1">
                <a:solidFill>
                  <a:schemeClr val="dk1"/>
                </a:solidFill>
              </a:rPr>
              <a:t>２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）職務の技術の習得援助</a:t>
            </a:r>
            <a:endParaRPr sz="1600"/>
          </a:p>
        </p:txBody>
      </p:sp>
      <p:sp>
        <p:nvSpPr>
          <p:cNvPr id="308" name="Google Shape;308;p11"/>
          <p:cNvSpPr txBox="1"/>
          <p:nvPr/>
        </p:nvSpPr>
        <p:spPr>
          <a:xfrm>
            <a:off x="619125" y="1208087"/>
            <a:ext cx="7967700" cy="68322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能力向上意欲の高い部下は、管理者からの援助は喜んで受け入れる。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管理者は、細かい指示や監督</a:t>
            </a:r>
            <a:r>
              <a:rPr lang="ja-JP" alt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よりも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1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職務の技術の習得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について、効果的</a:t>
            </a:r>
            <a:r>
              <a:rPr lang="ja-JP" alt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に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援助</a:t>
            </a:r>
            <a:r>
              <a:rPr lang="ja-JP" alt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</p:txBody>
      </p:sp>
      <p:sp>
        <p:nvSpPr>
          <p:cNvPr id="309" name="Google Shape;309;p11"/>
          <p:cNvSpPr txBox="1"/>
          <p:nvPr/>
        </p:nvSpPr>
        <p:spPr>
          <a:xfrm>
            <a:off x="619125" y="3401138"/>
            <a:ext cx="42519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en-US" sz="2000" b="1">
                <a:solidFill>
                  <a:schemeClr val="dk1"/>
                </a:solidFill>
              </a:rPr>
              <a:t>３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）創意工夫の努力を引き出す　</a:t>
            </a:r>
            <a:endParaRPr sz="1600"/>
          </a:p>
        </p:txBody>
      </p:sp>
      <p:sp>
        <p:nvSpPr>
          <p:cNvPr id="310" name="Google Shape;310;p11"/>
          <p:cNvSpPr txBox="1"/>
          <p:nvPr/>
        </p:nvSpPr>
        <p:spPr>
          <a:xfrm>
            <a:off x="619125" y="4050775"/>
            <a:ext cx="7785300" cy="585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上司自身が、ぬるま湯的、現状維持的、先例主義、規則に従うことが目的化して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いる、等の状況から抜け出すこと。</a:t>
            </a:r>
            <a:endParaRPr sz="1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1"/>
          <p:cNvSpPr txBox="1"/>
          <p:nvPr/>
        </p:nvSpPr>
        <p:spPr>
          <a:xfrm>
            <a:off x="619125" y="4910950"/>
            <a:ext cx="7967700" cy="585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部下にできないと言われて鵜呑みにせず、出来ない制約・阻害条件を明らかにさせ、考え方を変え、創意工夫を凝らしてその困難に挑戦するよう激励</a:t>
            </a:r>
            <a:r>
              <a:rPr lang="ja-JP" alt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援助。</a:t>
            </a:r>
            <a:endParaRPr sz="1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1"/>
          <p:cNvSpPr txBox="1"/>
          <p:nvPr/>
        </p:nvSpPr>
        <p:spPr>
          <a:xfrm>
            <a:off x="619125" y="2066773"/>
            <a:ext cx="7967700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6AA84F"/>
                </a:solidFill>
              </a:rPr>
              <a:t>職務技術を授けるうえで詳細すぎることはない</a:t>
            </a:r>
            <a:endParaRPr b="1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"/>
          <p:cNvSpPr txBox="1"/>
          <p:nvPr/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sp>
        <p:nvSpPr>
          <p:cNvPr id="318" name="Google Shape;318;p12"/>
          <p:cNvSpPr txBox="1"/>
          <p:nvPr/>
        </p:nvSpPr>
        <p:spPr>
          <a:xfrm>
            <a:off x="755650" y="620712"/>
            <a:ext cx="3672000" cy="3692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en-US" sz="1800" b="1">
                <a:solidFill>
                  <a:schemeClr val="dk1"/>
                </a:solidFill>
              </a:rPr>
              <a:t>４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）行動の自由の幅を広げる</a:t>
            </a:r>
            <a:endParaRPr/>
          </a:p>
        </p:txBody>
      </p:sp>
      <p:sp>
        <p:nvSpPr>
          <p:cNvPr id="319" name="Google Shape;319;p12"/>
          <p:cNvSpPr txBox="1"/>
          <p:nvPr/>
        </p:nvSpPr>
        <p:spPr>
          <a:xfrm>
            <a:off x="879475" y="1198562"/>
            <a:ext cx="7423200" cy="3693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これは、</a:t>
            </a: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権限の委譲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であり、</a:t>
            </a: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失敗の自由を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与える、ということ。</a:t>
            </a:r>
            <a:endParaRPr sz="1600"/>
          </a:p>
        </p:txBody>
      </p:sp>
      <p:sp>
        <p:nvSpPr>
          <p:cNvPr id="320" name="Google Shape;320;p12"/>
          <p:cNvSpPr txBox="1"/>
          <p:nvPr/>
        </p:nvSpPr>
        <p:spPr>
          <a:xfrm>
            <a:off x="879475" y="1760412"/>
            <a:ext cx="7629600" cy="142188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能力がついてから仕事を任せるのは手遅れ、順序が逆。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能力を上回る仕事を任され、やり遂げる意欲に燃え、創意工夫しながら実践　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その心配をぐっと踏みこらえて、注意深く部下を見守る基本姿勢</a:t>
            </a:r>
            <a:endParaRPr lang="en-US" sz="16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但し、失敗させることが目的ではな</a:t>
            </a:r>
            <a:r>
              <a:rPr lang="ja-JP" alt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く、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達成の方がもっと効果的・・・</a:t>
            </a:r>
            <a:endParaRPr sz="1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2"/>
          <p:cNvSpPr txBox="1"/>
          <p:nvPr/>
        </p:nvSpPr>
        <p:spPr>
          <a:xfrm>
            <a:off x="879475" y="3621550"/>
            <a:ext cx="7629600" cy="15080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任せる計画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を立てる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仕事の難易度の分析</a:t>
            </a:r>
            <a:r>
              <a:rPr lang="ja-JP" alt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と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部下の能力の把握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十分な相互了解を行なう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目的・目標・条件について上司と担当者が十分な相互了解に到達すること。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担当者自身が設定したと感じるまで。</a:t>
            </a:r>
            <a:endParaRPr sz="1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2"/>
          <p:cNvSpPr txBox="1"/>
          <p:nvPr/>
        </p:nvSpPr>
        <p:spPr>
          <a:xfrm>
            <a:off x="879475" y="5490088"/>
            <a:ext cx="7423200" cy="3387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さらに、</a:t>
            </a:r>
            <a:r>
              <a:rPr lang="en-US" sz="16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成功は部下に譲り、失敗の責任は上司が負うという、</a:t>
            </a:r>
            <a:r>
              <a:rPr lang="ja-JP" altLang="en-US" sz="16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姿勢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が必要。　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3"/>
          <p:cNvSpPr txBox="1"/>
          <p:nvPr/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  <p:sp>
        <p:nvSpPr>
          <p:cNvPr id="409" name="Google Shape;409;p13"/>
          <p:cNvSpPr txBox="1"/>
          <p:nvPr/>
        </p:nvSpPr>
        <p:spPr>
          <a:xfrm>
            <a:off x="452906" y="540218"/>
            <a:ext cx="28296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alt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５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．目標達成管理</a:t>
            </a:r>
            <a:endParaRPr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D1405C-1B16-6DD9-DDC7-CC0D81AAB019}"/>
              </a:ext>
            </a:extLst>
          </p:cNvPr>
          <p:cNvSpPr txBox="1"/>
          <p:nvPr/>
        </p:nvSpPr>
        <p:spPr>
          <a:xfrm>
            <a:off x="3531744" y="540253"/>
            <a:ext cx="186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>
                <a:solidFill>
                  <a:srgbClr val="00B050"/>
                </a:solidFill>
              </a:rPr>
              <a:t>D</a:t>
            </a:r>
            <a:r>
              <a:rPr kumimoji="1" lang="ja-JP" altLang="en-US" sz="2400" b="1">
                <a:solidFill>
                  <a:srgbClr val="00B050"/>
                </a:solidFill>
              </a:rPr>
              <a:t>・</a:t>
            </a:r>
            <a:r>
              <a:rPr kumimoji="1" lang="en-US" altLang="ja-JP" sz="2400" b="1">
                <a:solidFill>
                  <a:srgbClr val="00B050"/>
                </a:solidFill>
              </a:rPr>
              <a:t>C</a:t>
            </a:r>
            <a:r>
              <a:rPr kumimoji="1" lang="ja-JP" altLang="en-US" sz="2400" b="1">
                <a:solidFill>
                  <a:srgbClr val="00B050"/>
                </a:solidFill>
              </a:rPr>
              <a:t>・</a:t>
            </a:r>
            <a:r>
              <a:rPr kumimoji="1" lang="en-US" altLang="ja-JP" sz="2400" b="1">
                <a:solidFill>
                  <a:srgbClr val="00B050"/>
                </a:solidFill>
              </a:rPr>
              <a:t>A</a:t>
            </a:r>
            <a:endParaRPr kumimoji="1" lang="ja-JP" altLang="en-US" sz="2400" b="1">
              <a:solidFill>
                <a:srgbClr val="00B050"/>
              </a:solidFill>
            </a:endParaRPr>
          </a:p>
        </p:txBody>
      </p:sp>
      <p:sp>
        <p:nvSpPr>
          <p:cNvPr id="443" name="Google Shape;443;p17"/>
          <p:cNvSpPr txBox="1"/>
          <p:nvPr/>
        </p:nvSpPr>
        <p:spPr>
          <a:xfrm>
            <a:off x="276633" y="1340301"/>
            <a:ext cx="8590733" cy="400721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ａ</a:t>
            </a:r>
            <a:r>
              <a:rPr lang="en-US" sz="1800" b="1" i="0" u="none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．目標達成のための仕事と、権限を思い切って部下へ任せ、</a:t>
            </a:r>
            <a:r>
              <a:rPr lang="en-US" sz="1800" b="1" i="0" u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上司はそれらに</a:t>
            </a:r>
            <a:endParaRPr sz="160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　　</a:t>
            </a:r>
            <a:r>
              <a:rPr lang="en-US" sz="1800" b="1" i="0" u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ついての重点的</a:t>
            </a:r>
            <a:r>
              <a:rPr lang="en-US" sz="1800" b="1" i="0" u="none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・包括的管理を行なう</a:t>
            </a: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重点的</a:t>
            </a:r>
            <a:r>
              <a:rPr lang="en-US" sz="1800" b="1" i="0" u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包括的管理</a:t>
            </a:r>
            <a:r>
              <a:rPr lang="ja-JP" alt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の例</a:t>
            </a:r>
            <a:endParaRPr lang="en-US" altLang="ja-JP" sz="18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altLang="ja-JP" sz="9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ja-JP" altLang="en-US" sz="1800" b="1">
                <a:solidFill>
                  <a:schemeClr val="dk1"/>
                </a:solidFill>
              </a:rPr>
              <a:t>　　　</a:t>
            </a:r>
            <a:r>
              <a:rPr lang="en-US" sz="1800" b="1">
                <a:solidFill>
                  <a:schemeClr val="dk1"/>
                </a:solidFill>
              </a:rPr>
              <a:t> </a:t>
            </a:r>
            <a:r>
              <a:rPr lang="ja-JP" altLang="en-US" sz="1800" b="1">
                <a:solidFill>
                  <a:schemeClr val="dk1"/>
                </a:solidFill>
              </a:rPr>
              <a:t> </a:t>
            </a:r>
            <a:r>
              <a:rPr lang="en-US" sz="1800" b="1">
                <a:solidFill>
                  <a:schemeClr val="dk1"/>
                </a:solidFill>
              </a:rPr>
              <a:t> </a:t>
            </a:r>
            <a:r>
              <a:rPr lang="en-US" sz="1800" b="1" i="0" u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ⅰ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r>
              <a:rPr lang="ja-JP" altLang="en-US" sz="1800" b="1">
                <a:solidFill>
                  <a:schemeClr val="dk1"/>
                </a:solidFill>
              </a:rPr>
              <a:t> </a:t>
            </a: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全体調整</a:t>
            </a:r>
            <a:endParaRPr lang="en-US" sz="18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ja-JP" alt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ⅱ</a:t>
            </a:r>
            <a:r>
              <a:rPr lang="en-US" sz="1800" b="1" i="0" u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他部門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との調整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ⅲ</a:t>
            </a:r>
            <a:r>
              <a:rPr lang="en-US" sz="1800" b="1" i="0" u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例外事項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の管理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ja-JP" altLang="en-US" sz="1800" b="1">
                <a:solidFill>
                  <a:schemeClr val="dk1"/>
                </a:solidFill>
              </a:rPr>
              <a:t>　　　　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ⅳ</a:t>
            </a:r>
            <a:r>
              <a:rPr lang="en-US" sz="1800" b="1" i="0" u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目標達成が予定通り進まないときの必要な修正措置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1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ｂ</a:t>
            </a:r>
            <a:r>
              <a:rPr lang="en-US" sz="1800" b="1" i="0" u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．業務全体の進行状況について、その大綱と要点はしっかり押さえておく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ｃ</a:t>
            </a:r>
            <a:r>
              <a:rPr lang="en-US" sz="1800" b="1" i="0" u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．新入社員、新任担当者については、目標が高すぎないよう配慮し、遂行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過程について細心の指導に当たる</a:t>
            </a:r>
            <a:endParaRPr sz="16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DB8FF6-CA26-4E52-D58B-E045C0986268}"/>
              </a:ext>
            </a:extLst>
          </p:cNvPr>
          <p:cNvSpPr txBox="1"/>
          <p:nvPr/>
        </p:nvSpPr>
        <p:spPr>
          <a:xfrm>
            <a:off x="5395387" y="2143577"/>
            <a:ext cx="3189174" cy="1077218"/>
          </a:xfrm>
          <a:prstGeom prst="rect">
            <a:avLst/>
          </a:prstGeom>
          <a:solidFill>
            <a:schemeClr val="accent5"/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1600"/>
              <a:t>フローチャート</a:t>
            </a:r>
            <a:endParaRPr kumimoji="1" lang="en-US" altLang="ja-JP" sz="1600"/>
          </a:p>
          <a:p>
            <a:r>
              <a:rPr kumimoji="1" lang="ja-JP" altLang="en-US" sz="1600"/>
              <a:t>マイルストーン</a:t>
            </a:r>
            <a:endParaRPr kumimoji="1" lang="en-US" altLang="ja-JP" sz="1600"/>
          </a:p>
          <a:p>
            <a:r>
              <a:rPr kumimoji="1" lang="ja-JP" altLang="en-US" sz="1600"/>
              <a:t>中間目標　　　　　を示し</a:t>
            </a:r>
            <a:endParaRPr kumimoji="1" lang="en-US" altLang="ja-JP" sz="1600"/>
          </a:p>
          <a:p>
            <a:r>
              <a:rPr kumimoji="1" lang="ja-JP" altLang="en-US" sz="1600"/>
              <a:t>計画的に報告を上げさせる</a:t>
            </a:r>
            <a:endParaRPr kumimoji="1" lang="en-US" altLang="ja-JP"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A44654-1751-3E2D-6D20-28AC219C9B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5" name="Google Shape;449;p18">
            <a:extLst>
              <a:ext uri="{FF2B5EF4-FFF2-40B4-BE49-F238E27FC236}">
                <a16:creationId xmlns:a16="http://schemas.microsoft.com/office/drawing/2014/main" id="{E96CF16B-1CD0-66BC-CBBF-5DFC22F6C942}"/>
              </a:ext>
            </a:extLst>
          </p:cNvPr>
          <p:cNvSpPr txBox="1"/>
          <p:nvPr/>
        </p:nvSpPr>
        <p:spPr>
          <a:xfrm>
            <a:off x="472968" y="2767758"/>
            <a:ext cx="8198064" cy="308388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部下に、自分の業績を検討し</a:t>
            </a: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自己評価をさせる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。上司と部下で話し合い、　　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次のために反省の結果を活かす。話し合いのポイントは、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ａ．</a:t>
            </a: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自己評価の結果は妥当か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不当な時は、その根源にさかのぼって話し合うことが重要。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目標・内容の理解が上司と部下で食い違っていないか。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ｂ．</a:t>
            </a: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自己啓発の必要点が正しくとらえられているか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目標未達成の原因を、環境や条件のせいとしていないか。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但し、非を攻め欠点を暴き立ててはだめ。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冷静に事実を見つめ、今後の課題を建設的に話し合う。</a:t>
            </a: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5"/>
          <p:cNvSpPr txBox="1"/>
          <p:nvPr/>
        </p:nvSpPr>
        <p:spPr>
          <a:xfrm>
            <a:off x="543840" y="1229547"/>
            <a:ext cx="7676334" cy="101562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与えられた仕事を大過なく過ごそうというやり方から脱皮し、困難な目標に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立ち向かう条件や環境を自ら作り上げ、大幅な自由裁量を行使</a:t>
            </a:r>
            <a:r>
              <a:rPr lang="ja-JP" alt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させる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当人の意欲付け、能力開発の援助、全体業績への統合のための機会とする。</a:t>
            </a:r>
            <a:endParaRPr sz="1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456;p6">
            <a:extLst>
              <a:ext uri="{FF2B5EF4-FFF2-40B4-BE49-F238E27FC236}">
                <a16:creationId xmlns:a16="http://schemas.microsoft.com/office/drawing/2014/main" id="{EB0BFCA2-A99C-3F95-53C9-16E6A9874296}"/>
              </a:ext>
            </a:extLst>
          </p:cNvPr>
          <p:cNvSpPr txBox="1"/>
          <p:nvPr/>
        </p:nvSpPr>
        <p:spPr>
          <a:xfrm>
            <a:off x="472968" y="545062"/>
            <a:ext cx="2815359" cy="3692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（</a:t>
            </a:r>
            <a:r>
              <a:rPr lang="ja-JP" altLang="en-US" sz="1800" b="1">
                <a:solidFill>
                  <a:schemeClr val="dk1"/>
                </a:solidFill>
              </a:rPr>
              <a:t>１</a:t>
            </a:r>
            <a:r>
              <a:rPr lang="en-US" sz="1800" b="1">
                <a:solidFill>
                  <a:schemeClr val="dk1"/>
                </a:solidFill>
              </a:rPr>
              <a:t>）</a:t>
            </a:r>
            <a:r>
              <a:rPr lang="ja-JP" altLang="en-US" sz="1800" b="1">
                <a:solidFill>
                  <a:schemeClr val="dk1"/>
                </a:solidFill>
              </a:rPr>
              <a:t>部下との話し合い</a:t>
            </a:r>
          </a:p>
        </p:txBody>
      </p:sp>
    </p:spTree>
    <p:extLst>
      <p:ext uri="{BB962C8B-B14F-4D97-AF65-F5344CB8AC3E}">
        <p14:creationId xmlns:p14="http://schemas.microsoft.com/office/powerpoint/2010/main" val="2173617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5"/>
          <p:cNvSpPr txBox="1"/>
          <p:nvPr/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sp>
        <p:nvSpPr>
          <p:cNvPr id="426" name="Google Shape;426;p15"/>
          <p:cNvSpPr txBox="1"/>
          <p:nvPr/>
        </p:nvSpPr>
        <p:spPr>
          <a:xfrm>
            <a:off x="403883" y="3616146"/>
            <a:ext cx="8336233" cy="108948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ａ．自己の達成した結果について、各人は必ず検討と反省を行なう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ｂ．上司は必ず話し合いの場を持ち</a:t>
            </a:r>
            <a:r>
              <a:rPr lang="ja-JP" alt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、次のチャレンジへの足がかりとする</a:t>
            </a:r>
            <a:endParaRPr lang="ja-JP" altLang="en-US"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ja-JP" alt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ｃ．最終結果は、業績評価と結びつけ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人事的措置に反映させる</a:t>
            </a:r>
            <a:endParaRPr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613A9D-FE5C-59F3-FA98-8D0BB05F7273}"/>
              </a:ext>
            </a:extLst>
          </p:cNvPr>
          <p:cNvSpPr txBox="1"/>
          <p:nvPr/>
        </p:nvSpPr>
        <p:spPr>
          <a:xfrm>
            <a:off x="326999" y="3037290"/>
            <a:ext cx="2031478" cy="391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ja-JP" alt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結果のチェック</a:t>
            </a:r>
            <a:endParaRPr lang="ja-JP" altLang="en-US" sz="1600"/>
          </a:p>
        </p:txBody>
      </p:sp>
      <p:sp>
        <p:nvSpPr>
          <p:cNvPr id="6" name="Google Shape;450;p18">
            <a:extLst>
              <a:ext uri="{FF2B5EF4-FFF2-40B4-BE49-F238E27FC236}">
                <a16:creationId xmlns:a16="http://schemas.microsoft.com/office/drawing/2014/main" id="{FABEFC07-7BED-DF91-A14C-ECD0C49FDC56}"/>
              </a:ext>
            </a:extLst>
          </p:cNvPr>
          <p:cNvSpPr txBox="1"/>
          <p:nvPr/>
        </p:nvSpPr>
        <p:spPr>
          <a:xfrm>
            <a:off x="403883" y="1111504"/>
            <a:ext cx="8336233" cy="142188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長期的視点と全体への貢献に、意識的配慮をすることが必要。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管理者が部分部分にとらわれず、全体への貢献と総合的視野を失わないという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姿勢を堅持することが、部下へ全体への視野を開かせ、総合的に物事をとらえると言う姿勢を確立させる。</a:t>
            </a:r>
            <a:endParaRPr sz="16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F884D2-C6C0-8F91-0F28-D3BEAC8A4B3F}"/>
              </a:ext>
            </a:extLst>
          </p:cNvPr>
          <p:cNvSpPr txBox="1"/>
          <p:nvPr/>
        </p:nvSpPr>
        <p:spPr>
          <a:xfrm>
            <a:off x="326999" y="621324"/>
            <a:ext cx="1105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/>
              <a:t>留意点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/>
          <p:nvPr/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170" name="Google Shape;170;p2"/>
          <p:cNvSpPr txBox="1"/>
          <p:nvPr/>
        </p:nvSpPr>
        <p:spPr>
          <a:xfrm>
            <a:off x="3108865" y="1142652"/>
            <a:ext cx="259238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　　　次</a:t>
            </a:r>
            <a:endParaRPr/>
          </a:p>
        </p:txBody>
      </p:sp>
      <p:sp>
        <p:nvSpPr>
          <p:cNvPr id="171" name="Google Shape;171;p2"/>
          <p:cNvSpPr txBox="1"/>
          <p:nvPr/>
        </p:nvSpPr>
        <p:spPr>
          <a:xfrm>
            <a:off x="2293826" y="1989749"/>
            <a:ext cx="3538282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１．職場方針の策定</a:t>
            </a:r>
            <a:endParaRPr/>
          </a:p>
        </p:txBody>
      </p:sp>
      <p:sp>
        <p:nvSpPr>
          <p:cNvPr id="172" name="Google Shape;172;p2"/>
          <p:cNvSpPr txBox="1"/>
          <p:nvPr/>
        </p:nvSpPr>
        <p:spPr>
          <a:xfrm>
            <a:off x="2293826" y="2692391"/>
            <a:ext cx="3538282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２．部下への業務付与</a:t>
            </a:r>
            <a:endParaRPr/>
          </a:p>
        </p:txBody>
      </p:sp>
      <p:sp>
        <p:nvSpPr>
          <p:cNvPr id="173" name="Google Shape;173;p2"/>
          <p:cNvSpPr txBox="1"/>
          <p:nvPr/>
        </p:nvSpPr>
        <p:spPr>
          <a:xfrm>
            <a:off x="2308121" y="4793273"/>
            <a:ext cx="2855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alt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５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．目標達成管理</a:t>
            </a:r>
            <a:endParaRPr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3AD353-ED15-5566-7BE0-1880D35D3168}"/>
              </a:ext>
            </a:extLst>
          </p:cNvPr>
          <p:cNvSpPr txBox="1"/>
          <p:nvPr/>
        </p:nvSpPr>
        <p:spPr>
          <a:xfrm>
            <a:off x="6000536" y="2051339"/>
            <a:ext cx="57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>
                <a:solidFill>
                  <a:srgbClr val="00B050"/>
                </a:solidFill>
              </a:rPr>
              <a:t>P</a:t>
            </a:r>
            <a:endParaRPr kumimoji="1" lang="ja-JP" altLang="en-US" sz="2000" b="1">
              <a:solidFill>
                <a:srgbClr val="00B05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D252FE-3303-9ED1-19A8-73E0CD2F04AC}"/>
              </a:ext>
            </a:extLst>
          </p:cNvPr>
          <p:cNvSpPr txBox="1"/>
          <p:nvPr/>
        </p:nvSpPr>
        <p:spPr>
          <a:xfrm>
            <a:off x="6000536" y="2723186"/>
            <a:ext cx="57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>
                <a:solidFill>
                  <a:srgbClr val="00B050"/>
                </a:solidFill>
              </a:rPr>
              <a:t>P</a:t>
            </a:r>
            <a:endParaRPr kumimoji="1" lang="ja-JP" altLang="en-US" sz="2000" b="1">
              <a:solidFill>
                <a:srgbClr val="00B05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507D16-BF5C-B3D1-3F4F-599E17D8746E}"/>
              </a:ext>
            </a:extLst>
          </p:cNvPr>
          <p:cNvSpPr txBox="1"/>
          <p:nvPr/>
        </p:nvSpPr>
        <p:spPr>
          <a:xfrm>
            <a:off x="5453546" y="4824068"/>
            <a:ext cx="166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>
                <a:solidFill>
                  <a:srgbClr val="00B050"/>
                </a:solidFill>
              </a:rPr>
              <a:t>D</a:t>
            </a:r>
            <a:r>
              <a:rPr kumimoji="1" lang="ja-JP" altLang="en-US" sz="2000" b="1">
                <a:solidFill>
                  <a:srgbClr val="00B050"/>
                </a:solidFill>
              </a:rPr>
              <a:t>・</a:t>
            </a:r>
            <a:r>
              <a:rPr kumimoji="1" lang="en-US" altLang="ja-JP" sz="2000" b="1">
                <a:solidFill>
                  <a:srgbClr val="00B050"/>
                </a:solidFill>
              </a:rPr>
              <a:t>C</a:t>
            </a:r>
            <a:r>
              <a:rPr kumimoji="1" lang="ja-JP" altLang="en-US" sz="2000" b="1">
                <a:solidFill>
                  <a:srgbClr val="00B050"/>
                </a:solidFill>
              </a:rPr>
              <a:t>・</a:t>
            </a:r>
            <a:r>
              <a:rPr kumimoji="1" lang="en-US" altLang="ja-JP" sz="2000" b="1">
                <a:solidFill>
                  <a:srgbClr val="00B050"/>
                </a:solidFill>
              </a:rPr>
              <a:t>A</a:t>
            </a:r>
            <a:endParaRPr kumimoji="1" lang="ja-JP" altLang="en-US" sz="2000" b="1">
              <a:solidFill>
                <a:srgbClr val="00B050"/>
              </a:solidFill>
            </a:endParaRPr>
          </a:p>
        </p:txBody>
      </p:sp>
      <p:sp>
        <p:nvSpPr>
          <p:cNvPr id="5" name="Google Shape;172;p2">
            <a:extLst>
              <a:ext uri="{FF2B5EF4-FFF2-40B4-BE49-F238E27FC236}">
                <a16:creationId xmlns:a16="http://schemas.microsoft.com/office/drawing/2014/main" id="{320C3EFF-AA76-AA6D-A027-8F05B1A5366B}"/>
              </a:ext>
            </a:extLst>
          </p:cNvPr>
          <p:cNvSpPr txBox="1"/>
          <p:nvPr/>
        </p:nvSpPr>
        <p:spPr>
          <a:xfrm>
            <a:off x="2308121" y="3395033"/>
            <a:ext cx="3538282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alt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３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．</a:t>
            </a:r>
            <a:r>
              <a:rPr lang="ja-JP" alt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目標の設定</a:t>
            </a:r>
            <a:endParaRPr/>
          </a:p>
        </p:txBody>
      </p:sp>
      <p:sp>
        <p:nvSpPr>
          <p:cNvPr id="6" name="Google Shape;173;p2">
            <a:extLst>
              <a:ext uri="{FF2B5EF4-FFF2-40B4-BE49-F238E27FC236}">
                <a16:creationId xmlns:a16="http://schemas.microsoft.com/office/drawing/2014/main" id="{540155F9-10E0-2A7F-1CF8-9385D93A9EC3}"/>
              </a:ext>
            </a:extLst>
          </p:cNvPr>
          <p:cNvSpPr txBox="1"/>
          <p:nvPr/>
        </p:nvSpPr>
        <p:spPr>
          <a:xfrm>
            <a:off x="2308120" y="4080745"/>
            <a:ext cx="4267035" cy="461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alt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４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．</a:t>
            </a:r>
            <a:r>
              <a:rPr lang="ja-JP" alt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環境整備（おぜんだて）</a:t>
            </a:r>
            <a:endParaRPr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D42CB2-5C55-6C30-E954-7746E46FE96A}"/>
              </a:ext>
            </a:extLst>
          </p:cNvPr>
          <p:cNvSpPr txBox="1"/>
          <p:nvPr/>
        </p:nvSpPr>
        <p:spPr>
          <a:xfrm>
            <a:off x="6033489" y="3404312"/>
            <a:ext cx="57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>
                <a:solidFill>
                  <a:srgbClr val="00B050"/>
                </a:solidFill>
              </a:rPr>
              <a:t>P</a:t>
            </a:r>
            <a:endParaRPr kumimoji="1" lang="ja-JP" altLang="en-US" sz="2000" b="1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"/>
          <p:cNvSpPr txBox="1"/>
          <p:nvPr/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sp>
        <p:nvSpPr>
          <p:cNvPr id="456" name="Google Shape;456;p6"/>
          <p:cNvSpPr txBox="1"/>
          <p:nvPr/>
        </p:nvSpPr>
        <p:spPr>
          <a:xfrm>
            <a:off x="529407" y="430816"/>
            <a:ext cx="2865000" cy="400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（</a:t>
            </a:r>
            <a:r>
              <a:rPr lang="ja-JP" altLang="en-US" sz="2000" b="1">
                <a:solidFill>
                  <a:schemeClr val="dk1"/>
                </a:solidFill>
              </a:rPr>
              <a:t>２</a:t>
            </a:r>
            <a:r>
              <a:rPr lang="en-US" sz="2000" b="1">
                <a:solidFill>
                  <a:schemeClr val="dk1"/>
                </a:solidFill>
              </a:rPr>
              <a:t>）上司への報告</a:t>
            </a:r>
            <a:endParaRPr sz="1600"/>
          </a:p>
        </p:txBody>
      </p:sp>
      <p:sp>
        <p:nvSpPr>
          <p:cNvPr id="457" name="Google Shape;457;p6"/>
          <p:cNvSpPr txBox="1"/>
          <p:nvPr/>
        </p:nvSpPr>
        <p:spPr>
          <a:xfrm>
            <a:off x="677157" y="1015016"/>
            <a:ext cx="7711800" cy="18162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i="0" u="none">
                <a:solidFill>
                  <a:schemeClr val="dk1"/>
                </a:solidFill>
              </a:rPr>
              <a:t>　問題解決案や方針案を立案するにしても、最終的には経営者・上司の決済を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i="0" u="none">
                <a:solidFill>
                  <a:schemeClr val="dk1"/>
                </a:solidFill>
              </a:rPr>
              <a:t>受けなければならない。</a:t>
            </a:r>
            <a:r>
              <a:rPr lang="en-US" sz="1600" i="0" u="none">
                <a:solidFill>
                  <a:srgbClr val="FF0000"/>
                </a:solidFill>
              </a:rPr>
              <a:t>口頭の報告</a:t>
            </a:r>
            <a:r>
              <a:rPr lang="en-US" sz="1600" i="0" u="none">
                <a:solidFill>
                  <a:schemeClr val="dk1"/>
                </a:solidFill>
              </a:rPr>
              <a:t>のほかに、</a:t>
            </a:r>
            <a:r>
              <a:rPr lang="en-US" sz="1600" i="0" u="none">
                <a:solidFill>
                  <a:srgbClr val="0000FF"/>
                </a:solidFill>
              </a:rPr>
              <a:t>報告書</a:t>
            </a:r>
            <a:r>
              <a:rPr lang="en-US" sz="1600" i="0" u="none">
                <a:solidFill>
                  <a:schemeClr val="dk1"/>
                </a:solidFill>
              </a:rPr>
              <a:t>での報告を心掛ける。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i="0" u="none">
                <a:solidFill>
                  <a:schemeClr val="dk1"/>
                </a:solidFill>
              </a:rPr>
              <a:t>その利点は、情報と自分の考えを整理できる、提案と決済の証拠を残せる、等。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i="0" u="none">
                <a:solidFill>
                  <a:schemeClr val="dk1"/>
                </a:solidFill>
              </a:rPr>
              <a:t>　今、判断を行なう唯一の拠り所は情報。必要なとき、必要な内容の報告が、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i="0" u="none">
                <a:solidFill>
                  <a:schemeClr val="dk1"/>
                </a:solidFill>
              </a:rPr>
              <a:t>誤りや歪曲なく、簡潔明瞭に、できるだけわかりやすく行なわれることが大切。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i="0" u="none">
                <a:solidFill>
                  <a:schemeClr val="dk1"/>
                </a:solidFill>
              </a:rPr>
              <a:t>　ここで、文書による報告の要点は、・・・</a:t>
            </a:r>
            <a:endParaRPr/>
          </a:p>
        </p:txBody>
      </p:sp>
      <p:sp>
        <p:nvSpPr>
          <p:cNvPr id="458" name="Google Shape;458;p6"/>
          <p:cNvSpPr txBox="1"/>
          <p:nvPr/>
        </p:nvSpPr>
        <p:spPr>
          <a:xfrm>
            <a:off x="656682" y="3018441"/>
            <a:ext cx="7711800" cy="343474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①</a:t>
            </a:r>
            <a:r>
              <a:rPr lang="en-US" sz="1800" b="1">
                <a:solidFill>
                  <a:schemeClr val="tx1"/>
                </a:solidFill>
              </a:rPr>
              <a:t> </a:t>
            </a:r>
            <a:r>
              <a:rPr 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報告書の備えるべき条件</a:t>
            </a:r>
            <a:endParaRPr sz="1800" b="1" i="0" u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600" b="1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ａ．真実性の原則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　　　事実に基づいて、偏りや歪曲を排し、真実をありのままに、正しく知ら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　　　せること。自分に不利なこと、叱責を受けることがあっても、勇気をも</a:t>
            </a:r>
            <a:endParaRPr sz="1600" b="1" i="0" u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tx1"/>
                </a:solidFill>
              </a:rPr>
              <a:t>　　　　</a:t>
            </a:r>
            <a:r>
              <a:rPr lang="en-US" sz="16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って真実の報告を行なう。</a:t>
            </a:r>
            <a:endParaRPr sz="1600" b="1" i="0" u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600" b="1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ｂ．タイムリー性の原則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　　　必要な時間に間に合わせることが前提。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　　　報告書を作成するときは、タイミングを計ることが大切。</a:t>
            </a:r>
            <a:endParaRPr sz="1600" b="1" i="0" u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700" b="1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ｃ．能率性の原則　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　　　報告書は多忙な上司の判断を助けるもの。経済性と簡潔性が要点。</a:t>
            </a:r>
            <a:endParaRPr sz="1600" b="1" i="0" u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7095682" y="5248041"/>
            <a:ext cx="988500" cy="493200"/>
          </a:xfrm>
          <a:prstGeom prst="wedgeRectCallout">
            <a:avLst>
              <a:gd name="adj1" fmla="val -23630"/>
              <a:gd name="adj2" fmla="val 90394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 txBox="1"/>
          <p:nvPr/>
        </p:nvSpPr>
        <p:spPr>
          <a:xfrm>
            <a:off x="7163057" y="5279391"/>
            <a:ext cx="92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AA84F"/>
                </a:solidFill>
              </a:rPr>
              <a:t>〇と✖</a:t>
            </a:r>
            <a:endParaRPr sz="1800" b="1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"/>
          <p:cNvSpPr txBox="1"/>
          <p:nvPr/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  <p:sp>
        <p:nvSpPr>
          <p:cNvPr id="466" name="Google Shape;466;p7"/>
          <p:cNvSpPr txBox="1"/>
          <p:nvPr/>
        </p:nvSpPr>
        <p:spPr>
          <a:xfrm>
            <a:off x="565200" y="479298"/>
            <a:ext cx="8013600" cy="43642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②報告書の書き方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ａ．結論の要約を最初に書く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相手が知りたいことを最初に書く。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その後に、その理由、根拠の事実を図表数字で判りやすく書く。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ｂ．全体を明らかにする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この点はどうなっている、と疑問を抱かせるのは落第。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全貌を明らかに、手落ちがないように。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報告書は、自分に代わって文書が説明するもの。生身の自分が、補足説明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しなければならないようでは、報告書としては失格。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ｃ．自分の功績は控えめに　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手柄話、自慢話ほど聞きづらいものはない。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失敗の責任は潔く言い訳せずに甘受する。成功は、部下・同僚の努力・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成果としてそれに感謝する。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A34F73D-FF8A-B597-0786-423AD740EED0}"/>
              </a:ext>
            </a:extLst>
          </p:cNvPr>
          <p:cNvSpPr/>
          <p:nvPr/>
        </p:nvSpPr>
        <p:spPr>
          <a:xfrm>
            <a:off x="245097" y="628012"/>
            <a:ext cx="8553521" cy="593896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5E160C-588A-B6F1-3282-4BDD1A86A4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5" name="Google Shape;171;p2">
            <a:extLst>
              <a:ext uri="{FF2B5EF4-FFF2-40B4-BE49-F238E27FC236}">
                <a16:creationId xmlns:a16="http://schemas.microsoft.com/office/drawing/2014/main" id="{E045B917-EEFD-534F-9EB8-C732CED8F9F6}"/>
              </a:ext>
            </a:extLst>
          </p:cNvPr>
          <p:cNvSpPr txBox="1"/>
          <p:nvPr/>
        </p:nvSpPr>
        <p:spPr>
          <a:xfrm>
            <a:off x="580083" y="791595"/>
            <a:ext cx="315972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alt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職場方針の策定</a:t>
            </a:r>
            <a:endParaRPr sz="1200"/>
          </a:p>
        </p:txBody>
      </p:sp>
      <p:sp>
        <p:nvSpPr>
          <p:cNvPr id="6" name="Google Shape;172;p2">
            <a:extLst>
              <a:ext uri="{FF2B5EF4-FFF2-40B4-BE49-F238E27FC236}">
                <a16:creationId xmlns:a16="http://schemas.microsoft.com/office/drawing/2014/main" id="{03A285C3-45CA-828B-1227-137E00309113}"/>
              </a:ext>
            </a:extLst>
          </p:cNvPr>
          <p:cNvSpPr txBox="1"/>
          <p:nvPr/>
        </p:nvSpPr>
        <p:spPr>
          <a:xfrm>
            <a:off x="580083" y="2381481"/>
            <a:ext cx="505714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alt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部下への業務付与</a:t>
            </a:r>
            <a:endParaRPr sz="12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344C7E3-AACD-5317-F721-8DF2F010D67C}"/>
              </a:ext>
            </a:extLst>
          </p:cNvPr>
          <p:cNvSpPr txBox="1"/>
          <p:nvPr/>
        </p:nvSpPr>
        <p:spPr>
          <a:xfrm>
            <a:off x="838984" y="5806856"/>
            <a:ext cx="7620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800"/>
              <a:t>マイルストーンや中間目標を示し、計画的に報告を上げさせる</a:t>
            </a:r>
            <a:endParaRPr kumimoji="1" lang="en-US" altLang="ja-JP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800"/>
              <a:t>思い付きで、しつこく不定期にフォローしない</a:t>
            </a:r>
            <a:endParaRPr kumimoji="1" lang="en-US" altLang="ja-JP" sz="18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B4D2EDC-E57C-6BD2-E523-BC879C3D783F}"/>
              </a:ext>
            </a:extLst>
          </p:cNvPr>
          <p:cNvSpPr txBox="1"/>
          <p:nvPr/>
        </p:nvSpPr>
        <p:spPr>
          <a:xfrm>
            <a:off x="838984" y="1260498"/>
            <a:ext cx="830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800"/>
              <a:t>目標は結果の〇✕評価が可能な明確さをもつべき（できれば定量目標化）</a:t>
            </a:r>
            <a:endParaRPr kumimoji="1" lang="en-US" altLang="ja-JP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800"/>
              <a:t>目標は戦略的に設定する。</a:t>
            </a:r>
            <a:endParaRPr kumimoji="1" lang="en-US" altLang="ja-JP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800"/>
              <a:t>目標値は必達である。綿密な</a:t>
            </a:r>
            <a:r>
              <a:rPr kumimoji="1" lang="ja-JP" altLang="en-US" sz="1800">
                <a:solidFill>
                  <a:srgbClr val="FF0000"/>
                </a:solidFill>
              </a:rPr>
              <a:t>現状把握</a:t>
            </a:r>
            <a:r>
              <a:rPr kumimoji="1" lang="ja-JP" altLang="en-US" sz="1800"/>
              <a:t>により勝算を持って作戦を立てる。</a:t>
            </a:r>
            <a:endParaRPr kumimoji="1" lang="en-US" altLang="ja-JP" sz="18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D4B1B49-3B49-6E58-1794-4E2469C1CC1C}"/>
              </a:ext>
            </a:extLst>
          </p:cNvPr>
          <p:cNvSpPr txBox="1"/>
          <p:nvPr/>
        </p:nvSpPr>
        <p:spPr>
          <a:xfrm>
            <a:off x="823540" y="2850998"/>
            <a:ext cx="763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800"/>
              <a:t>部下の成長を促す権限と責任付与</a:t>
            </a:r>
            <a:endParaRPr kumimoji="1" lang="en-US" altLang="ja-JP" sz="1800"/>
          </a:p>
          <a:p>
            <a:r>
              <a:rPr kumimoji="1" lang="ja-JP" altLang="en-US" sz="1800"/>
              <a:t>　（テーマ性、塊り感のある業務。</a:t>
            </a:r>
            <a:r>
              <a:rPr kumimoji="1" lang="ja-JP" altLang="en-US" sz="1800">
                <a:solidFill>
                  <a:srgbClr val="FF0000"/>
                </a:solidFill>
              </a:rPr>
              <a:t>部下自身が考え</a:t>
            </a:r>
            <a:r>
              <a:rPr kumimoji="1" lang="en-US" altLang="ja-JP" sz="1800">
                <a:solidFill>
                  <a:srgbClr val="FF0000"/>
                </a:solidFill>
              </a:rPr>
              <a:t>PDCA</a:t>
            </a:r>
            <a:r>
              <a:rPr kumimoji="1" lang="ja-JP" altLang="en-US" sz="1800">
                <a:solidFill>
                  <a:srgbClr val="FF0000"/>
                </a:solidFill>
              </a:rPr>
              <a:t>を回す</a:t>
            </a:r>
            <a:r>
              <a:rPr kumimoji="1" lang="ja-JP" altLang="en-US" sz="1800"/>
              <a:t>。）</a:t>
            </a:r>
            <a:endParaRPr kumimoji="1" lang="en-US" altLang="ja-JP" sz="1800"/>
          </a:p>
        </p:txBody>
      </p:sp>
      <p:sp>
        <p:nvSpPr>
          <p:cNvPr id="14" name="Google Shape;171;p2">
            <a:extLst>
              <a:ext uri="{FF2B5EF4-FFF2-40B4-BE49-F238E27FC236}">
                <a16:creationId xmlns:a16="http://schemas.microsoft.com/office/drawing/2014/main" id="{EA40BF7F-3570-C859-8D72-3F4FD38E8DA6}"/>
              </a:ext>
            </a:extLst>
          </p:cNvPr>
          <p:cNvSpPr txBox="1"/>
          <p:nvPr/>
        </p:nvSpPr>
        <p:spPr>
          <a:xfrm>
            <a:off x="345382" y="227943"/>
            <a:ext cx="315972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alt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まとめ（おさらい）</a:t>
            </a:r>
            <a:endParaRPr sz="1200"/>
          </a:p>
        </p:txBody>
      </p:sp>
      <p:sp>
        <p:nvSpPr>
          <p:cNvPr id="3" name="Google Shape;171;p2">
            <a:extLst>
              <a:ext uri="{FF2B5EF4-FFF2-40B4-BE49-F238E27FC236}">
                <a16:creationId xmlns:a16="http://schemas.microsoft.com/office/drawing/2014/main" id="{2483ECEF-5456-AC86-B293-237D53E7410C}"/>
              </a:ext>
            </a:extLst>
          </p:cNvPr>
          <p:cNvSpPr txBox="1"/>
          <p:nvPr/>
        </p:nvSpPr>
        <p:spPr>
          <a:xfrm>
            <a:off x="473063" y="798798"/>
            <a:ext cx="2609502" cy="3692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１．職場方針の策定</a:t>
            </a:r>
            <a:endParaRPr sz="1100"/>
          </a:p>
        </p:txBody>
      </p:sp>
      <p:sp>
        <p:nvSpPr>
          <p:cNvPr id="8" name="Google Shape;172;p2">
            <a:extLst>
              <a:ext uri="{FF2B5EF4-FFF2-40B4-BE49-F238E27FC236}">
                <a16:creationId xmlns:a16="http://schemas.microsoft.com/office/drawing/2014/main" id="{0A656423-C0FB-7E53-6D10-0B323A9256E8}"/>
              </a:ext>
            </a:extLst>
          </p:cNvPr>
          <p:cNvSpPr txBox="1"/>
          <p:nvPr/>
        </p:nvSpPr>
        <p:spPr>
          <a:xfrm>
            <a:off x="473063" y="2315086"/>
            <a:ext cx="2609502" cy="3692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２．部下への業務付与</a:t>
            </a:r>
            <a:endParaRPr sz="1100"/>
          </a:p>
        </p:txBody>
      </p:sp>
      <p:sp>
        <p:nvSpPr>
          <p:cNvPr id="9" name="Google Shape;173;p2">
            <a:extLst>
              <a:ext uri="{FF2B5EF4-FFF2-40B4-BE49-F238E27FC236}">
                <a16:creationId xmlns:a16="http://schemas.microsoft.com/office/drawing/2014/main" id="{DA5A652A-EE25-2F4B-B3B3-D2E258CC00DD}"/>
              </a:ext>
            </a:extLst>
          </p:cNvPr>
          <p:cNvSpPr txBox="1"/>
          <p:nvPr/>
        </p:nvSpPr>
        <p:spPr>
          <a:xfrm>
            <a:off x="497542" y="5383952"/>
            <a:ext cx="2151390" cy="3692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alt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５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．目標達成管理</a:t>
            </a:r>
            <a:endParaRPr sz="1100"/>
          </a:p>
        </p:txBody>
      </p:sp>
      <p:sp>
        <p:nvSpPr>
          <p:cNvPr id="10" name="Google Shape;172;p2">
            <a:extLst>
              <a:ext uri="{FF2B5EF4-FFF2-40B4-BE49-F238E27FC236}">
                <a16:creationId xmlns:a16="http://schemas.microsoft.com/office/drawing/2014/main" id="{B08397FC-0547-FA89-0847-7E46B8AC0A12}"/>
              </a:ext>
            </a:extLst>
          </p:cNvPr>
          <p:cNvSpPr txBox="1"/>
          <p:nvPr/>
        </p:nvSpPr>
        <p:spPr>
          <a:xfrm>
            <a:off x="473063" y="3538425"/>
            <a:ext cx="2609502" cy="3692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alt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３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．</a:t>
            </a:r>
            <a:r>
              <a:rPr lang="ja-JP" alt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目標の設定</a:t>
            </a:r>
            <a:endParaRPr sz="1100"/>
          </a:p>
        </p:txBody>
      </p:sp>
      <p:sp>
        <p:nvSpPr>
          <p:cNvPr id="15" name="Google Shape;173;p2">
            <a:extLst>
              <a:ext uri="{FF2B5EF4-FFF2-40B4-BE49-F238E27FC236}">
                <a16:creationId xmlns:a16="http://schemas.microsoft.com/office/drawing/2014/main" id="{B8BBBBC0-69E1-CAE9-02AA-088A636E4EDA}"/>
              </a:ext>
            </a:extLst>
          </p:cNvPr>
          <p:cNvSpPr txBox="1"/>
          <p:nvPr/>
        </p:nvSpPr>
        <p:spPr>
          <a:xfrm>
            <a:off x="473064" y="4450922"/>
            <a:ext cx="3266740" cy="3692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alt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４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．</a:t>
            </a:r>
            <a:r>
              <a:rPr lang="ja-JP" alt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環境整備（おぜんだて）</a:t>
            </a:r>
            <a:endParaRPr sz="11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BD224F0-F4BD-B07F-17D9-AC3822563DF6}"/>
              </a:ext>
            </a:extLst>
          </p:cNvPr>
          <p:cNvSpPr txBox="1"/>
          <p:nvPr/>
        </p:nvSpPr>
        <p:spPr>
          <a:xfrm>
            <a:off x="823540" y="4926399"/>
            <a:ext cx="7303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部下を通じて目標の達成をはかる。そのための</a:t>
            </a:r>
            <a:r>
              <a: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環境を整える</a:t>
            </a:r>
            <a:r>
              <a: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。</a:t>
            </a:r>
            <a:endParaRPr kumimoji="1" lang="en-US" altLang="ja-JP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EBD9E2E-E193-A2FE-E8A6-09BF0DA9DDF8}"/>
              </a:ext>
            </a:extLst>
          </p:cNvPr>
          <p:cNvSpPr txBox="1"/>
          <p:nvPr/>
        </p:nvSpPr>
        <p:spPr>
          <a:xfrm>
            <a:off x="775073" y="3969206"/>
            <a:ext cx="5929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計画や目標値は本人から提案しあなたが承認する</a:t>
            </a:r>
            <a:endParaRPr kumimoji="1" lang="en-US" altLang="ja-JP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180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0a7b4ff269_0_0"/>
          <p:cNvSpPr txBox="1">
            <a:spLocks noGrp="1"/>
          </p:cNvSpPr>
          <p:nvPr>
            <p:ph type="sldNum" idx="12"/>
          </p:nvPr>
        </p:nvSpPr>
        <p:spPr>
          <a:xfrm>
            <a:off x="6877050" y="6453187"/>
            <a:ext cx="2133600" cy="268200"/>
          </a:xfrm>
          <a:prstGeom prst="rect">
            <a:avLst/>
          </a:prstGeom>
        </p:spPr>
        <p:txBody>
          <a:bodyPr spcFirstLastPara="1" wrap="square" lIns="91425" tIns="72000" rIns="9142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84" name="Google Shape;184;g20a7b4ff26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1600" y="1046863"/>
            <a:ext cx="4480800" cy="432052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0a7b4ff269_0_0"/>
          <p:cNvSpPr txBox="1"/>
          <p:nvPr/>
        </p:nvSpPr>
        <p:spPr>
          <a:xfrm>
            <a:off x="577374" y="4167354"/>
            <a:ext cx="2778569" cy="41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１．職場方針の策定</a:t>
            </a:r>
            <a:endParaRPr sz="1100"/>
          </a:p>
        </p:txBody>
      </p:sp>
      <p:sp>
        <p:nvSpPr>
          <p:cNvPr id="186" name="Google Shape;186;g20a7b4ff269_0_0"/>
          <p:cNvSpPr txBox="1"/>
          <p:nvPr/>
        </p:nvSpPr>
        <p:spPr>
          <a:xfrm>
            <a:off x="577374" y="894330"/>
            <a:ext cx="2954610" cy="400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２．部下への業務付与</a:t>
            </a:r>
            <a:endParaRPr sz="1000"/>
          </a:p>
        </p:txBody>
      </p:sp>
      <p:sp>
        <p:nvSpPr>
          <p:cNvPr id="4" name="Google Shape;173;p2">
            <a:extLst>
              <a:ext uri="{FF2B5EF4-FFF2-40B4-BE49-F238E27FC236}">
                <a16:creationId xmlns:a16="http://schemas.microsoft.com/office/drawing/2014/main" id="{71DE939E-7BAE-1C77-5641-F0FEDAB696DC}"/>
              </a:ext>
            </a:extLst>
          </p:cNvPr>
          <p:cNvSpPr txBox="1"/>
          <p:nvPr/>
        </p:nvSpPr>
        <p:spPr>
          <a:xfrm>
            <a:off x="6384225" y="1593327"/>
            <a:ext cx="2428462" cy="400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alt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５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．目標達成管理</a:t>
            </a:r>
            <a:endParaRPr sz="2000"/>
          </a:p>
        </p:txBody>
      </p:sp>
      <p:sp>
        <p:nvSpPr>
          <p:cNvPr id="5" name="Google Shape;172;p2">
            <a:extLst>
              <a:ext uri="{FF2B5EF4-FFF2-40B4-BE49-F238E27FC236}">
                <a16:creationId xmlns:a16="http://schemas.microsoft.com/office/drawing/2014/main" id="{F28BD10E-74C7-6D33-7BDF-13009A1956C4}"/>
              </a:ext>
            </a:extLst>
          </p:cNvPr>
          <p:cNvSpPr txBox="1"/>
          <p:nvPr/>
        </p:nvSpPr>
        <p:spPr>
          <a:xfrm>
            <a:off x="3835263" y="351735"/>
            <a:ext cx="2245737" cy="400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alt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３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．</a:t>
            </a:r>
            <a:r>
              <a:rPr lang="ja-JP" alt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目標の設定</a:t>
            </a:r>
            <a:endParaRPr sz="1200"/>
          </a:p>
        </p:txBody>
      </p:sp>
      <p:sp>
        <p:nvSpPr>
          <p:cNvPr id="6" name="Google Shape;173;p2">
            <a:extLst>
              <a:ext uri="{FF2B5EF4-FFF2-40B4-BE49-F238E27FC236}">
                <a16:creationId xmlns:a16="http://schemas.microsoft.com/office/drawing/2014/main" id="{56DDB98D-2B9D-A44F-544D-55654F5A3829}"/>
              </a:ext>
            </a:extLst>
          </p:cNvPr>
          <p:cNvSpPr txBox="1"/>
          <p:nvPr/>
        </p:nvSpPr>
        <p:spPr>
          <a:xfrm>
            <a:off x="3702173" y="3429000"/>
            <a:ext cx="1982190" cy="400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alt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４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．</a:t>
            </a:r>
            <a:r>
              <a:rPr lang="ja-JP" alt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環境整備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B20AF4-5174-D831-F30B-CAF46DCB5F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7" name="Google Shape;206;g257269db118_0_1">
            <a:extLst>
              <a:ext uri="{FF2B5EF4-FFF2-40B4-BE49-F238E27FC236}">
                <a16:creationId xmlns:a16="http://schemas.microsoft.com/office/drawing/2014/main" id="{70274823-4C46-DAB7-06DE-1EE9F0FB8BE0}"/>
              </a:ext>
            </a:extLst>
          </p:cNvPr>
          <p:cNvSpPr txBox="1"/>
          <p:nvPr/>
        </p:nvSpPr>
        <p:spPr>
          <a:xfrm>
            <a:off x="960067" y="4325075"/>
            <a:ext cx="7657500" cy="18466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5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>
                <a:solidFill>
                  <a:srgbClr val="FF0000"/>
                </a:solidFill>
              </a:rPr>
              <a:t>１．経営理念をふまえた経営戦略をベースに中期の経営計画を立てる</a:t>
            </a:r>
            <a:endParaRPr sz="1800" b="1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>
                <a:solidFill>
                  <a:srgbClr val="FF0000"/>
                </a:solidFill>
              </a:rPr>
              <a:t>２．トップマネジメントが目標（利益やQCD）の実現方策を打ち出す</a:t>
            </a:r>
            <a:endParaRPr sz="1800" b="1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>
                <a:solidFill>
                  <a:srgbClr val="FF0000"/>
                </a:solidFill>
              </a:rPr>
              <a:t>３．各部門は前期の反省や抱える問題をもとに具体的に計画・実施</a:t>
            </a:r>
            <a:endParaRPr sz="1800" b="1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４．進捗のフォロー、遅れの挽回、上位との整合</a:t>
            </a:r>
            <a:endParaRPr sz="18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５．期末にトップマネジメントのレビュー、次年度方針に繋げる</a:t>
            </a:r>
            <a:endParaRPr sz="1800" b="1">
              <a:solidFill>
                <a:schemeClr val="dk1"/>
              </a:solidFill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C0C03C9-2A78-0521-C56F-EB1803E426D9}"/>
              </a:ext>
            </a:extLst>
          </p:cNvPr>
          <p:cNvGrpSpPr/>
          <p:nvPr/>
        </p:nvGrpSpPr>
        <p:grpSpPr>
          <a:xfrm>
            <a:off x="2920457" y="667917"/>
            <a:ext cx="3303086" cy="3217615"/>
            <a:chOff x="4952156" y="278590"/>
            <a:chExt cx="3602199" cy="3479571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D9DA4BF6-B7AC-E7B8-EEFA-194B16FD4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2156" y="278590"/>
              <a:ext cx="3602199" cy="3479571"/>
            </a:xfrm>
            <a:prstGeom prst="rect">
              <a:avLst/>
            </a:prstGeom>
          </p:spPr>
        </p:pic>
        <p:cxnSp>
          <p:nvCxnSpPr>
            <p:cNvPr id="9" name="コネクタ: カギ線 8">
              <a:extLst>
                <a:ext uri="{FF2B5EF4-FFF2-40B4-BE49-F238E27FC236}">
                  <a16:creationId xmlns:a16="http://schemas.microsoft.com/office/drawing/2014/main" id="{521B9AD4-4B3F-CABA-29B3-5D9BAD5CB1FB}"/>
                </a:ext>
              </a:extLst>
            </p:cNvPr>
            <p:cNvCxnSpPr/>
            <p:nvPr/>
          </p:nvCxnSpPr>
          <p:spPr>
            <a:xfrm rot="5400000">
              <a:off x="6140030" y="1432378"/>
              <a:ext cx="433633" cy="127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BE1104BF-B70B-240E-B22C-8676BB182427}"/>
                </a:ext>
              </a:extLst>
            </p:cNvPr>
            <p:cNvSpPr/>
            <p:nvPr/>
          </p:nvSpPr>
          <p:spPr>
            <a:xfrm>
              <a:off x="5120388" y="679050"/>
              <a:ext cx="2286000" cy="3022600"/>
            </a:xfrm>
            <a:custGeom>
              <a:avLst/>
              <a:gdLst>
                <a:gd name="connsiteX0" fmla="*/ 2286000 w 2286000"/>
                <a:gd name="connsiteY0" fmla="*/ 2914650 h 3022600"/>
                <a:gd name="connsiteX1" fmla="*/ 1955800 w 2286000"/>
                <a:gd name="connsiteY1" fmla="*/ 3016250 h 3022600"/>
                <a:gd name="connsiteX2" fmla="*/ 1574800 w 2286000"/>
                <a:gd name="connsiteY2" fmla="*/ 3022600 h 3022600"/>
                <a:gd name="connsiteX3" fmla="*/ 1206500 w 2286000"/>
                <a:gd name="connsiteY3" fmla="*/ 2940050 h 3022600"/>
                <a:gd name="connsiteX4" fmla="*/ 825500 w 2286000"/>
                <a:gd name="connsiteY4" fmla="*/ 2774950 h 3022600"/>
                <a:gd name="connsiteX5" fmla="*/ 419100 w 2286000"/>
                <a:gd name="connsiteY5" fmla="*/ 2438400 h 3022600"/>
                <a:gd name="connsiteX6" fmla="*/ 184150 w 2286000"/>
                <a:gd name="connsiteY6" fmla="*/ 2101850 h 3022600"/>
                <a:gd name="connsiteX7" fmla="*/ 57150 w 2286000"/>
                <a:gd name="connsiteY7" fmla="*/ 1720850 h 3022600"/>
                <a:gd name="connsiteX8" fmla="*/ 0 w 2286000"/>
                <a:gd name="connsiteY8" fmla="*/ 1346200 h 3022600"/>
                <a:gd name="connsiteX9" fmla="*/ 25400 w 2286000"/>
                <a:gd name="connsiteY9" fmla="*/ 1016000 h 3022600"/>
                <a:gd name="connsiteX10" fmla="*/ 88900 w 2286000"/>
                <a:gd name="connsiteY10" fmla="*/ 774700 h 3022600"/>
                <a:gd name="connsiteX11" fmla="*/ 190500 w 2286000"/>
                <a:gd name="connsiteY11" fmla="*/ 533400 h 3022600"/>
                <a:gd name="connsiteX12" fmla="*/ 361950 w 2286000"/>
                <a:gd name="connsiteY12" fmla="*/ 279400 h 3022600"/>
                <a:gd name="connsiteX13" fmla="*/ 412750 w 2286000"/>
                <a:gd name="connsiteY13" fmla="*/ 247650 h 3022600"/>
                <a:gd name="connsiteX14" fmla="*/ 539750 w 2286000"/>
                <a:gd name="connsiteY14" fmla="*/ 82550 h 3022600"/>
                <a:gd name="connsiteX15" fmla="*/ 647700 w 2286000"/>
                <a:gd name="connsiteY15" fmla="*/ 0 h 3022600"/>
                <a:gd name="connsiteX16" fmla="*/ 1098550 w 2286000"/>
                <a:gd name="connsiteY16" fmla="*/ 609600 h 3022600"/>
                <a:gd name="connsiteX17" fmla="*/ 1104900 w 2286000"/>
                <a:gd name="connsiteY17" fmla="*/ 730250 h 3022600"/>
                <a:gd name="connsiteX18" fmla="*/ 958850 w 2286000"/>
                <a:gd name="connsiteY18" fmla="*/ 717550 h 3022600"/>
                <a:gd name="connsiteX19" fmla="*/ 1009650 w 2286000"/>
                <a:gd name="connsiteY19" fmla="*/ 838200 h 3022600"/>
                <a:gd name="connsiteX20" fmla="*/ 901700 w 2286000"/>
                <a:gd name="connsiteY20" fmla="*/ 844550 h 3022600"/>
                <a:gd name="connsiteX21" fmla="*/ 939800 w 2286000"/>
                <a:gd name="connsiteY21" fmla="*/ 971550 h 3022600"/>
                <a:gd name="connsiteX22" fmla="*/ 800100 w 2286000"/>
                <a:gd name="connsiteY22" fmla="*/ 1009650 h 3022600"/>
                <a:gd name="connsiteX23" fmla="*/ 882650 w 2286000"/>
                <a:gd name="connsiteY23" fmla="*/ 1098550 h 3022600"/>
                <a:gd name="connsiteX24" fmla="*/ 774700 w 2286000"/>
                <a:gd name="connsiteY24" fmla="*/ 1174750 h 3022600"/>
                <a:gd name="connsiteX25" fmla="*/ 869950 w 2286000"/>
                <a:gd name="connsiteY25" fmla="*/ 1244600 h 3022600"/>
                <a:gd name="connsiteX26" fmla="*/ 749300 w 2286000"/>
                <a:gd name="connsiteY26" fmla="*/ 1339850 h 3022600"/>
                <a:gd name="connsiteX27" fmla="*/ 857250 w 2286000"/>
                <a:gd name="connsiteY27" fmla="*/ 1384300 h 3022600"/>
                <a:gd name="connsiteX28" fmla="*/ 755650 w 2286000"/>
                <a:gd name="connsiteY28" fmla="*/ 1498600 h 3022600"/>
                <a:gd name="connsiteX29" fmla="*/ 895350 w 2286000"/>
                <a:gd name="connsiteY29" fmla="*/ 1555750 h 3022600"/>
                <a:gd name="connsiteX30" fmla="*/ 819150 w 2286000"/>
                <a:gd name="connsiteY30" fmla="*/ 1682750 h 3022600"/>
                <a:gd name="connsiteX31" fmla="*/ 952500 w 2286000"/>
                <a:gd name="connsiteY31" fmla="*/ 1682750 h 3022600"/>
                <a:gd name="connsiteX32" fmla="*/ 863600 w 2286000"/>
                <a:gd name="connsiteY32" fmla="*/ 1790700 h 3022600"/>
                <a:gd name="connsiteX33" fmla="*/ 1003300 w 2286000"/>
                <a:gd name="connsiteY33" fmla="*/ 1803400 h 3022600"/>
                <a:gd name="connsiteX34" fmla="*/ 984250 w 2286000"/>
                <a:gd name="connsiteY34" fmla="*/ 1962150 h 3022600"/>
                <a:gd name="connsiteX35" fmla="*/ 1117600 w 2286000"/>
                <a:gd name="connsiteY35" fmla="*/ 1911350 h 3022600"/>
                <a:gd name="connsiteX36" fmla="*/ 1117600 w 2286000"/>
                <a:gd name="connsiteY36" fmla="*/ 2057400 h 3022600"/>
                <a:gd name="connsiteX37" fmla="*/ 1238250 w 2286000"/>
                <a:gd name="connsiteY37" fmla="*/ 2012950 h 3022600"/>
                <a:gd name="connsiteX38" fmla="*/ 1238250 w 2286000"/>
                <a:gd name="connsiteY38" fmla="*/ 2165350 h 3022600"/>
                <a:gd name="connsiteX39" fmla="*/ 1346200 w 2286000"/>
                <a:gd name="connsiteY39" fmla="*/ 2082800 h 3022600"/>
                <a:gd name="connsiteX40" fmla="*/ 1390650 w 2286000"/>
                <a:gd name="connsiteY40" fmla="*/ 2254250 h 3022600"/>
                <a:gd name="connsiteX41" fmla="*/ 1473200 w 2286000"/>
                <a:gd name="connsiteY41" fmla="*/ 2114550 h 3022600"/>
                <a:gd name="connsiteX42" fmla="*/ 1568450 w 2286000"/>
                <a:gd name="connsiteY42" fmla="*/ 2279650 h 3022600"/>
                <a:gd name="connsiteX43" fmla="*/ 1644650 w 2286000"/>
                <a:gd name="connsiteY43" fmla="*/ 2159000 h 3022600"/>
                <a:gd name="connsiteX44" fmla="*/ 1708150 w 2286000"/>
                <a:gd name="connsiteY44" fmla="*/ 2298700 h 3022600"/>
                <a:gd name="connsiteX45" fmla="*/ 1790700 w 2286000"/>
                <a:gd name="connsiteY45" fmla="*/ 2159000 h 3022600"/>
                <a:gd name="connsiteX46" fmla="*/ 1879600 w 2286000"/>
                <a:gd name="connsiteY46" fmla="*/ 2266950 h 3022600"/>
                <a:gd name="connsiteX47" fmla="*/ 1930400 w 2286000"/>
                <a:gd name="connsiteY47" fmla="*/ 2146300 h 3022600"/>
                <a:gd name="connsiteX48" fmla="*/ 2032000 w 2286000"/>
                <a:gd name="connsiteY48" fmla="*/ 2197100 h 3022600"/>
                <a:gd name="connsiteX49" fmla="*/ 2286000 w 2286000"/>
                <a:gd name="connsiteY49" fmla="*/ 2914650 h 302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286000" h="3022600">
                  <a:moveTo>
                    <a:pt x="2286000" y="2914650"/>
                  </a:moveTo>
                  <a:lnTo>
                    <a:pt x="1955800" y="3016250"/>
                  </a:lnTo>
                  <a:lnTo>
                    <a:pt x="1574800" y="3022600"/>
                  </a:lnTo>
                  <a:lnTo>
                    <a:pt x="1206500" y="2940050"/>
                  </a:lnTo>
                  <a:lnTo>
                    <a:pt x="825500" y="2774950"/>
                  </a:lnTo>
                  <a:lnTo>
                    <a:pt x="419100" y="2438400"/>
                  </a:lnTo>
                  <a:lnTo>
                    <a:pt x="184150" y="2101850"/>
                  </a:lnTo>
                  <a:lnTo>
                    <a:pt x="57150" y="1720850"/>
                  </a:lnTo>
                  <a:lnTo>
                    <a:pt x="0" y="1346200"/>
                  </a:lnTo>
                  <a:lnTo>
                    <a:pt x="25400" y="1016000"/>
                  </a:lnTo>
                  <a:lnTo>
                    <a:pt x="88900" y="774700"/>
                  </a:lnTo>
                  <a:lnTo>
                    <a:pt x="190500" y="533400"/>
                  </a:lnTo>
                  <a:lnTo>
                    <a:pt x="361950" y="279400"/>
                  </a:lnTo>
                  <a:lnTo>
                    <a:pt x="412750" y="247650"/>
                  </a:lnTo>
                  <a:lnTo>
                    <a:pt x="539750" y="82550"/>
                  </a:lnTo>
                  <a:lnTo>
                    <a:pt x="647700" y="0"/>
                  </a:lnTo>
                  <a:lnTo>
                    <a:pt x="1098550" y="609600"/>
                  </a:lnTo>
                  <a:lnTo>
                    <a:pt x="1104900" y="730250"/>
                  </a:lnTo>
                  <a:lnTo>
                    <a:pt x="958850" y="717550"/>
                  </a:lnTo>
                  <a:lnTo>
                    <a:pt x="1009650" y="838200"/>
                  </a:lnTo>
                  <a:lnTo>
                    <a:pt x="901700" y="844550"/>
                  </a:lnTo>
                  <a:lnTo>
                    <a:pt x="939800" y="971550"/>
                  </a:lnTo>
                  <a:lnTo>
                    <a:pt x="800100" y="1009650"/>
                  </a:lnTo>
                  <a:lnTo>
                    <a:pt x="882650" y="1098550"/>
                  </a:lnTo>
                  <a:lnTo>
                    <a:pt x="774700" y="1174750"/>
                  </a:lnTo>
                  <a:lnTo>
                    <a:pt x="869950" y="1244600"/>
                  </a:lnTo>
                  <a:lnTo>
                    <a:pt x="749300" y="1339850"/>
                  </a:lnTo>
                  <a:lnTo>
                    <a:pt x="857250" y="1384300"/>
                  </a:lnTo>
                  <a:lnTo>
                    <a:pt x="755650" y="1498600"/>
                  </a:lnTo>
                  <a:lnTo>
                    <a:pt x="895350" y="1555750"/>
                  </a:lnTo>
                  <a:lnTo>
                    <a:pt x="819150" y="1682750"/>
                  </a:lnTo>
                  <a:lnTo>
                    <a:pt x="952500" y="1682750"/>
                  </a:lnTo>
                  <a:lnTo>
                    <a:pt x="863600" y="1790700"/>
                  </a:lnTo>
                  <a:lnTo>
                    <a:pt x="1003300" y="1803400"/>
                  </a:lnTo>
                  <a:lnTo>
                    <a:pt x="984250" y="1962150"/>
                  </a:lnTo>
                  <a:lnTo>
                    <a:pt x="1117600" y="1911350"/>
                  </a:lnTo>
                  <a:lnTo>
                    <a:pt x="1117600" y="2057400"/>
                  </a:lnTo>
                  <a:lnTo>
                    <a:pt x="1238250" y="2012950"/>
                  </a:lnTo>
                  <a:lnTo>
                    <a:pt x="1238250" y="2165350"/>
                  </a:lnTo>
                  <a:lnTo>
                    <a:pt x="1346200" y="2082800"/>
                  </a:lnTo>
                  <a:lnTo>
                    <a:pt x="1390650" y="2254250"/>
                  </a:lnTo>
                  <a:lnTo>
                    <a:pt x="1473200" y="2114550"/>
                  </a:lnTo>
                  <a:lnTo>
                    <a:pt x="1568450" y="2279650"/>
                  </a:lnTo>
                  <a:lnTo>
                    <a:pt x="1644650" y="2159000"/>
                  </a:lnTo>
                  <a:lnTo>
                    <a:pt x="1708150" y="2298700"/>
                  </a:lnTo>
                  <a:lnTo>
                    <a:pt x="1790700" y="2159000"/>
                  </a:lnTo>
                  <a:lnTo>
                    <a:pt x="1879600" y="2266950"/>
                  </a:lnTo>
                  <a:lnTo>
                    <a:pt x="1930400" y="2146300"/>
                  </a:lnTo>
                  <a:lnTo>
                    <a:pt x="2032000" y="2197100"/>
                  </a:lnTo>
                  <a:lnTo>
                    <a:pt x="2286000" y="291465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Google Shape;206;g257269db118_0_1">
            <a:extLst>
              <a:ext uri="{FF2B5EF4-FFF2-40B4-BE49-F238E27FC236}">
                <a16:creationId xmlns:a16="http://schemas.microsoft.com/office/drawing/2014/main" id="{CD7C731F-487E-EA8A-29A3-9C4E031E883C}"/>
              </a:ext>
            </a:extLst>
          </p:cNvPr>
          <p:cNvSpPr txBox="1"/>
          <p:nvPr/>
        </p:nvSpPr>
        <p:spPr>
          <a:xfrm>
            <a:off x="672834" y="3915315"/>
            <a:ext cx="2887020" cy="4246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方針管理のステップ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702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"/>
          <p:cNvSpPr txBox="1"/>
          <p:nvPr/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239" name="Google Shape;239;p8"/>
          <p:cNvSpPr txBox="1"/>
          <p:nvPr/>
        </p:nvSpPr>
        <p:spPr>
          <a:xfrm>
            <a:off x="571855" y="714971"/>
            <a:ext cx="8207680" cy="10894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 b="0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このオーダーで1年戦えるか</a:t>
            </a:r>
            <a:r>
              <a:rPr lang="en-US" sz="1800">
                <a:solidFill>
                  <a:schemeClr val="tx1"/>
                </a:solidFill>
              </a:rPr>
              <a:t>？</a:t>
            </a:r>
            <a:endParaRPr sz="180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 b="0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開幕にむけての綿密な準備が監督の最大の使命である。</a:t>
            </a:r>
            <a:endParaRPr sz="1800" b="0" i="0" u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 b="0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開幕後</a:t>
            </a:r>
            <a:r>
              <a:rPr lang="en-US" sz="1800">
                <a:solidFill>
                  <a:schemeClr val="tx1"/>
                </a:solidFill>
              </a:rPr>
              <a:t>は選手が主役。監督</a:t>
            </a:r>
            <a:r>
              <a:rPr lang="en-US" sz="1800" b="0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采配など、極端に言えば誰がやっても変わらない</a:t>
            </a:r>
            <a:r>
              <a:rPr lang="en-US" sz="1800">
                <a:solidFill>
                  <a:schemeClr val="tx1"/>
                </a:solidFill>
              </a:rPr>
              <a:t>。</a:t>
            </a:r>
            <a:endParaRPr sz="1800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BD6E09D-7F4A-2981-2685-7EFB1C228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67" y="2459510"/>
            <a:ext cx="7609465" cy="341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02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"/>
          <p:cNvSpPr txBox="1"/>
          <p:nvPr/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197" name="Google Shape;197;p3"/>
          <p:cNvSpPr txBox="1"/>
          <p:nvPr/>
        </p:nvSpPr>
        <p:spPr>
          <a:xfrm>
            <a:off x="724450" y="4048797"/>
            <a:ext cx="7837800" cy="216055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方針は、上から与えられるとは限らない</a:t>
            </a:r>
            <a:endParaRPr sz="18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500" b="1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　経営者・上司からの方針は、会社としての基本部分に過ぎない。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ja-JP" altLang="en-US" sz="1600" b="1">
                <a:solidFill>
                  <a:schemeClr val="tx1"/>
                </a:solidFill>
              </a:rPr>
              <a:t>　　</a:t>
            </a:r>
            <a:r>
              <a:rPr lang="en-US" sz="16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部門特有の進む道、方針がある筈。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　経営者・上司との日常の接触の中から、日頃収集した情報から、判断し、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　会社の進むべき方向は判断がつくはず。この判断がつかず、右往左往するよ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　うでは補佐役としては失格。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900" b="1" i="0" u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 txBox="1"/>
          <p:nvPr/>
        </p:nvSpPr>
        <p:spPr>
          <a:xfrm>
            <a:off x="755650" y="585775"/>
            <a:ext cx="3222461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1．職場方針の策定 </a:t>
            </a:r>
            <a:endParaRPr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1CEBEC-8513-E5EB-B139-A139055C82CC}"/>
              </a:ext>
            </a:extLst>
          </p:cNvPr>
          <p:cNvSpPr txBox="1"/>
          <p:nvPr/>
        </p:nvSpPr>
        <p:spPr>
          <a:xfrm>
            <a:off x="4068730" y="585810"/>
            <a:ext cx="57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>
                <a:solidFill>
                  <a:srgbClr val="00B050"/>
                </a:solidFill>
              </a:rPr>
              <a:t>P</a:t>
            </a:r>
            <a:endParaRPr kumimoji="1" lang="ja-JP" altLang="en-US" sz="2400" b="1">
              <a:solidFill>
                <a:srgbClr val="00B050"/>
              </a:solidFill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2761851" y="3546843"/>
            <a:ext cx="673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部長</a:t>
            </a: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891875" y="1905500"/>
            <a:ext cx="958800" cy="528300"/>
          </a:xfrm>
          <a:prstGeom prst="wedgeRoundRectCallout">
            <a:avLst>
              <a:gd name="adj1" fmla="val 84833"/>
              <a:gd name="adj2" fmla="val 26287"/>
              <a:gd name="adj3" fmla="val 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3273" y="1417938"/>
            <a:ext cx="1454115" cy="20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5550" y="2060825"/>
            <a:ext cx="1795870" cy="17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8"/>
          <p:cNvSpPr txBox="1"/>
          <p:nvPr/>
        </p:nvSpPr>
        <p:spPr>
          <a:xfrm>
            <a:off x="991625" y="1985000"/>
            <a:ext cx="95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方針！</a:t>
            </a:r>
            <a:endParaRPr/>
          </a:p>
        </p:txBody>
      </p:sp>
      <p:pic>
        <p:nvPicPr>
          <p:cNvPr id="236" name="Google Shape;236;p8" descr="飛ぶ野球ボールイラストのフリー素材｜イラストイメージ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460003">
            <a:off x="4187250" y="2672012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 descr="飛ぶ野球ボールイラストのフリー素材｜イラストイメージ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460003">
            <a:off x="3931662" y="209098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8" descr="飛ぶ野球ボールイラストのフリー素材｜イラストイメージ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460003">
            <a:off x="4511100" y="177190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 txBox="1"/>
          <p:nvPr/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217" name="Google Shape;217;p4"/>
          <p:cNvSpPr txBox="1"/>
          <p:nvPr/>
        </p:nvSpPr>
        <p:spPr>
          <a:xfrm>
            <a:off x="647700" y="606250"/>
            <a:ext cx="7848600" cy="43026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立案する方針のポイント･･･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ⅰ）方針の妥当性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上司の意図を十分に汲み、会社の実情にあったものでなければならない。</a:t>
            </a:r>
            <a:endParaRPr sz="1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7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ⅱ）方針の受容性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</a:t>
            </a:r>
            <a:r>
              <a:rPr lang="en-US" sz="1600" b="1">
                <a:solidFill>
                  <a:schemeClr val="dk1"/>
                </a:solidFill>
              </a:rPr>
              <a:t>自部署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全員に、内容がよく理解され、受容されるものでなければならない。</a:t>
            </a:r>
            <a:endParaRPr sz="1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9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ⅲ）方針の実効性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実効性あるもの、具体的な目標の達成に役立つものでなければならない。</a:t>
            </a:r>
            <a:endParaRPr sz="1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9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ⅳ）方針の弾力性</a:t>
            </a:r>
            <a:endParaRPr sz="160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刻々の変化に耐えられるだけの弾力性を備えていること。</a:t>
            </a:r>
            <a:endParaRPr sz="1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7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ⅴ）方針の周知性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自部門・関連部門へ伝達され、周知され、納得されなければならない。</a:t>
            </a:r>
            <a:endParaRPr sz="1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"/>
          <p:cNvSpPr txBox="1"/>
          <p:nvPr/>
        </p:nvSpPr>
        <p:spPr>
          <a:xfrm>
            <a:off x="6877050" y="6453187"/>
            <a:ext cx="2133600" cy="2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223" name="Google Shape;223;p5"/>
          <p:cNvSpPr txBox="1"/>
          <p:nvPr/>
        </p:nvSpPr>
        <p:spPr>
          <a:xfrm>
            <a:off x="823525" y="541512"/>
            <a:ext cx="6686700" cy="293614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方針を効率的に設定するためには、・・・</a:t>
            </a: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ⅰ）任務を明確にする。</a:t>
            </a:r>
            <a:endParaRPr/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ⅱ）状況を把握し、分析する。（問題解決の手順の応用）</a:t>
            </a:r>
            <a:endParaRPr/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ⅲ）経営者・</a:t>
            </a:r>
            <a:r>
              <a:rPr lang="en-US" sz="1600" b="1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上司の考えを推察する。</a:t>
            </a:r>
            <a:endParaRPr>
              <a:solidFill>
                <a:schemeClr val="tx1"/>
              </a:solidFill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ⅳ）会社の方針を明らかにする。</a:t>
            </a:r>
            <a:endParaRPr/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ⅴ）関係部門の方針を明らかにする。</a:t>
            </a:r>
            <a:endParaRPr/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ⅵ）諸計画、諸規定を見る。</a:t>
            </a:r>
            <a:endParaRPr/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ⅶ）関係者の意向を得る。</a:t>
            </a:r>
            <a:endParaRPr/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ⅷ）総合的にタイミングよく決定する。</a:t>
            </a:r>
            <a:endParaRPr sz="1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"/>
          <p:cNvSpPr txBox="1"/>
          <p:nvPr/>
        </p:nvSpPr>
        <p:spPr>
          <a:xfrm>
            <a:off x="674955" y="4377913"/>
            <a:ext cx="7959900" cy="171735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安易に経営者・上司から答えを得ようとしない</a:t>
            </a: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600" b="1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問題の本質を見極め、問題はこう処理すべき、こうやりたいと言う自分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自身の考え方を確立した上で、上司の決断を仰ぐ。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ja-JP" altLang="en-US" sz="1600" b="1">
                <a:solidFill>
                  <a:schemeClr val="dk1"/>
                </a:solidFill>
              </a:rPr>
              <a:t>　　多くの場合、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上司に修正してもらう安易な考えは、避け</a:t>
            </a:r>
            <a:r>
              <a:rPr lang="ja-JP" alt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るべき</a:t>
            </a:r>
            <a:endParaRPr sz="700" b="1">
              <a:solidFill>
                <a:schemeClr val="dk1"/>
              </a:solidFill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890B82E-B948-9CE5-CCF7-6EDC3AE72041}"/>
              </a:ext>
            </a:extLst>
          </p:cNvPr>
          <p:cNvCxnSpPr>
            <a:cxnSpLocks/>
          </p:cNvCxnSpPr>
          <p:nvPr/>
        </p:nvCxnSpPr>
        <p:spPr>
          <a:xfrm>
            <a:off x="1616894" y="1621410"/>
            <a:ext cx="26817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"/>
          <p:cNvSpPr txBox="1"/>
          <p:nvPr/>
        </p:nvSpPr>
        <p:spPr>
          <a:xfrm>
            <a:off x="6877050" y="6453187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230" name="Google Shape;230;p8"/>
          <p:cNvSpPr txBox="1"/>
          <p:nvPr/>
        </p:nvSpPr>
        <p:spPr>
          <a:xfrm>
            <a:off x="560207" y="462384"/>
            <a:ext cx="3474465" cy="461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２．部下</a:t>
            </a:r>
            <a:r>
              <a:rPr lang="ja-JP" alt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へ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の</a:t>
            </a:r>
            <a:r>
              <a:rPr lang="ja-JP" alt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課題付与</a:t>
            </a:r>
            <a:endParaRPr/>
          </a:p>
        </p:txBody>
      </p:sp>
      <p:sp>
        <p:nvSpPr>
          <p:cNvPr id="239" name="Google Shape;239;p8"/>
          <p:cNvSpPr txBox="1"/>
          <p:nvPr/>
        </p:nvSpPr>
        <p:spPr>
          <a:xfrm>
            <a:off x="767598" y="1412553"/>
            <a:ext cx="5230550" cy="6832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b="1" i="0" u="none">
                <a:solidFill>
                  <a:schemeClr val="tx1"/>
                </a:solidFill>
              </a:rPr>
              <a:t>あなたは、方針</a:t>
            </a:r>
            <a:r>
              <a:rPr lang="en-US" sz="1600" b="1">
                <a:solidFill>
                  <a:schemeClr val="tx1"/>
                </a:solidFill>
              </a:rPr>
              <a:t>実行</a:t>
            </a:r>
            <a:r>
              <a:rPr lang="en-US" sz="1600" b="1" i="0" u="none">
                <a:solidFill>
                  <a:schemeClr val="tx1"/>
                </a:solidFill>
              </a:rPr>
              <a:t>のプロジェクトリーダーである</a:t>
            </a:r>
            <a:endParaRPr sz="1600" b="1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b="0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タスク</a:t>
            </a:r>
            <a:r>
              <a:rPr lang="en-US" sz="1600">
                <a:solidFill>
                  <a:schemeClr val="tx1"/>
                </a:solidFill>
              </a:rPr>
              <a:t>に</a:t>
            </a:r>
            <a:r>
              <a:rPr lang="en-US" sz="1600" b="0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分解しメンバーに付与する</a:t>
            </a:r>
            <a:r>
              <a:rPr lang="en-US" sz="1600">
                <a:solidFill>
                  <a:schemeClr val="tx1"/>
                </a:solidFill>
              </a:rPr>
              <a:t>任務を持つ</a:t>
            </a:r>
            <a:endParaRPr sz="1600">
              <a:solidFill>
                <a:schemeClr val="tx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745F80-17D5-5C65-B491-5B3A17301FBF}"/>
              </a:ext>
            </a:extLst>
          </p:cNvPr>
          <p:cNvSpPr txBox="1"/>
          <p:nvPr/>
        </p:nvSpPr>
        <p:spPr>
          <a:xfrm>
            <a:off x="4284690" y="420896"/>
            <a:ext cx="57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>
                <a:solidFill>
                  <a:srgbClr val="00B050"/>
                </a:solidFill>
              </a:rPr>
              <a:t>P</a:t>
            </a:r>
            <a:endParaRPr kumimoji="1" lang="ja-JP" altLang="en-US" sz="2400" b="1">
              <a:solidFill>
                <a:srgbClr val="00B050"/>
              </a:solidFill>
            </a:endParaRPr>
          </a:p>
        </p:txBody>
      </p:sp>
      <p:sp>
        <p:nvSpPr>
          <p:cNvPr id="254" name="Google Shape;254;g2545a7059cc_0_25"/>
          <p:cNvSpPr txBox="1"/>
          <p:nvPr/>
        </p:nvSpPr>
        <p:spPr>
          <a:xfrm>
            <a:off x="767598" y="2302876"/>
            <a:ext cx="3078000" cy="38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900" b="1">
                <a:solidFill>
                  <a:schemeClr val="dk1"/>
                </a:solidFill>
              </a:rPr>
              <a:t>（１）</a:t>
            </a:r>
            <a:r>
              <a:rPr lang="en-US" sz="1900" b="1"/>
              <a:t>職場</a:t>
            </a:r>
            <a:r>
              <a:rPr lang="en-US" sz="1900" b="1">
                <a:solidFill>
                  <a:schemeClr val="dk1"/>
                </a:solidFill>
              </a:rPr>
              <a:t>方針との整合</a:t>
            </a:r>
            <a:endParaRPr sz="19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545a7059cc_0_25"/>
          <p:cNvSpPr txBox="1"/>
          <p:nvPr/>
        </p:nvSpPr>
        <p:spPr>
          <a:xfrm>
            <a:off x="787186" y="2852464"/>
            <a:ext cx="7678085" cy="103408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700" b="1">
                <a:solidFill>
                  <a:schemeClr val="dk1"/>
                </a:solidFill>
              </a:rPr>
              <a:t>職場方針を達成する業務計画を立案</a:t>
            </a:r>
            <a:endParaRPr sz="1700" b="1">
              <a:solidFill>
                <a:schemeClr val="dk1"/>
              </a:solidFill>
            </a:endParaRPr>
          </a:p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700" b="1">
                <a:solidFill>
                  <a:schemeClr val="dk1"/>
                </a:solidFill>
              </a:rPr>
              <a:t>個々のメンバーに付与するタスク</a:t>
            </a:r>
            <a:r>
              <a:rPr lang="en-US" sz="17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は</a:t>
            </a:r>
            <a:r>
              <a:rPr lang="en-US" sz="17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上司自身の目標達成</a:t>
            </a:r>
            <a:r>
              <a:rPr lang="en-US" sz="17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につながるものであること</a:t>
            </a:r>
            <a:endParaRPr sz="17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2545a7059cc_0_25"/>
          <p:cNvSpPr txBox="1"/>
          <p:nvPr/>
        </p:nvSpPr>
        <p:spPr>
          <a:xfrm>
            <a:off x="787186" y="4157730"/>
            <a:ext cx="5167800" cy="38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9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en-US" sz="1900" b="1">
                <a:solidFill>
                  <a:schemeClr val="dk1"/>
                </a:solidFill>
              </a:rPr>
              <a:t>２</a:t>
            </a:r>
            <a:r>
              <a:rPr lang="en-US" sz="19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r>
              <a:rPr lang="en-US" sz="1900" b="1">
                <a:solidFill>
                  <a:schemeClr val="dk1"/>
                </a:solidFill>
              </a:rPr>
              <a:t>部下にとって</a:t>
            </a:r>
            <a:r>
              <a:rPr lang="en-US" sz="19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挑戦に値する仕事</a:t>
            </a:r>
            <a:r>
              <a:rPr lang="en-US" sz="1900" b="1">
                <a:solidFill>
                  <a:schemeClr val="dk1"/>
                </a:solidFill>
              </a:rPr>
              <a:t>の付与</a:t>
            </a:r>
            <a:endParaRPr sz="1900"/>
          </a:p>
        </p:txBody>
      </p:sp>
      <p:sp>
        <p:nvSpPr>
          <p:cNvPr id="257" name="Google Shape;257;g2545a7059cc_0_25"/>
          <p:cNvSpPr txBox="1"/>
          <p:nvPr/>
        </p:nvSpPr>
        <p:spPr>
          <a:xfrm>
            <a:off x="787186" y="4643240"/>
            <a:ext cx="7697673" cy="166195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17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会社にとって重要で切実な仕事　</a:t>
            </a:r>
            <a:endParaRPr sz="1500"/>
          </a:p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17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適度の困難さ</a:t>
            </a:r>
            <a:endParaRPr sz="1500"/>
          </a:p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17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自発性を持って</a:t>
            </a:r>
            <a:r>
              <a:rPr lang="en-US" sz="1700" b="1">
                <a:solidFill>
                  <a:schemeClr val="dk1"/>
                </a:solidFill>
              </a:rPr>
              <a:t>、</a:t>
            </a:r>
            <a:r>
              <a:rPr lang="en-US" sz="17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自らの努力創意工夫によって、その困難を克服</a:t>
            </a:r>
            <a:r>
              <a:rPr lang="en-US" sz="1700" b="1">
                <a:solidFill>
                  <a:schemeClr val="dk1"/>
                </a:solidFill>
              </a:rPr>
              <a:t>できる</a:t>
            </a:r>
            <a:endParaRPr sz="17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ja-JP" altLang="en-US" sz="1700" b="1">
                <a:solidFill>
                  <a:schemeClr val="dk1"/>
                </a:solidFill>
              </a:rPr>
              <a:t>自己裁量が利くように（</a:t>
            </a:r>
            <a:r>
              <a:rPr lang="en-US" sz="1700" b="1">
                <a:solidFill>
                  <a:schemeClr val="dk1"/>
                </a:solidFill>
              </a:rPr>
              <a:t>細分化しすぎ</a:t>
            </a:r>
            <a:r>
              <a:rPr lang="ja-JP" altLang="en-US" sz="1700" b="1">
                <a:solidFill>
                  <a:schemeClr val="dk1"/>
                </a:solidFill>
              </a:rPr>
              <a:t>ず、塊り感のあるもの）</a:t>
            </a:r>
            <a:endParaRPr lang="en-US" sz="1700" b="1">
              <a:solidFill>
                <a:schemeClr val="dk1"/>
              </a:solidFill>
            </a:endParaRPr>
          </a:p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ja-JP" altLang="en-US" sz="1700" b="1">
                <a:solidFill>
                  <a:schemeClr val="dk1"/>
                </a:solidFill>
              </a:rPr>
              <a:t>部下自身が計画を立て、</a:t>
            </a:r>
            <a:r>
              <a:rPr lang="ja-JP" altLang="en-US" sz="1700" b="1">
                <a:solidFill>
                  <a:srgbClr val="FF0000"/>
                </a:solidFill>
              </a:rPr>
              <a:t>自分の</a:t>
            </a:r>
            <a:r>
              <a:rPr lang="en-US" altLang="ja-JP" sz="1700" b="1">
                <a:solidFill>
                  <a:srgbClr val="FF0000"/>
                </a:solidFill>
              </a:rPr>
              <a:t>PDCA</a:t>
            </a:r>
            <a:r>
              <a:rPr lang="ja-JP" altLang="en-US" sz="1700" b="1">
                <a:solidFill>
                  <a:srgbClr val="FF0000"/>
                </a:solidFill>
              </a:rPr>
              <a:t>を回す</a:t>
            </a:r>
            <a:endParaRPr sz="17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8803</TotalTime>
  <Words>1285</Words>
  <Application>Microsoft Office PowerPoint</Application>
  <PresentationFormat>画面に合わせる (4:3)</PresentationFormat>
  <Paragraphs>283</Paragraphs>
  <Slides>22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aohta</dc:creator>
  <cp:lastModifiedBy>清高 和田</cp:lastModifiedBy>
  <cp:revision>16</cp:revision>
  <dcterms:created xsi:type="dcterms:W3CDTF">2004-10-13T01:39:52Z</dcterms:created>
  <dcterms:modified xsi:type="dcterms:W3CDTF">2024-06-19T00:25:34Z</dcterms:modified>
</cp:coreProperties>
</file>